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02" r:id="rId2"/>
    <p:sldId id="256" r:id="rId3"/>
    <p:sldId id="257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9" r:id="rId12"/>
    <p:sldId id="282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6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320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321" r:id="rId45"/>
    <p:sldId id="277" r:id="rId46"/>
    <p:sldId id="278" r:id="rId47"/>
    <p:sldId id="279" r:id="rId48"/>
    <p:sldId id="280" r:id="rId49"/>
    <p:sldId id="281" r:id="rId50"/>
    <p:sldId id="297" r:id="rId51"/>
    <p:sldId id="298" r:id="rId52"/>
    <p:sldId id="299" r:id="rId53"/>
    <p:sldId id="300" r:id="rId54"/>
    <p:sldId id="301" r:id="rId55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6"/>
    <p:restoredTop sz="94624"/>
  </p:normalViewPr>
  <p:slideViewPr>
    <p:cSldViewPr snapToGrid="0" snapToObjects="1">
      <p:cViewPr varScale="1">
        <p:scale>
          <a:sx n="110" d="100"/>
          <a:sy n="110" d="100"/>
        </p:scale>
        <p:origin x="16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274657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[Leave this slide visible until presentation starts]</a:t>
            </a:r>
          </a:p>
        </p:txBody>
      </p:sp>
    </p:spTree>
    <p:extLst>
      <p:ext uri="{BB962C8B-B14F-4D97-AF65-F5344CB8AC3E}">
        <p14:creationId xmlns:p14="http://schemas.microsoft.com/office/powerpoint/2010/main" val="40988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Line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Line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Line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Line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Line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Line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Text, 1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464343" y="407608"/>
            <a:ext cx="8434255" cy="512135"/>
          </a:xfrm>
          <a:prstGeom prst="rect">
            <a:avLst/>
          </a:prstGeom>
        </p:spPr>
        <p:txBody>
          <a:bodyPr lIns="65754" tIns="65754" rIns="65754" bIns="65754">
            <a:normAutofit/>
          </a:bodyPr>
          <a:lstStyle>
            <a:lvl1pPr defTabSz="934719">
              <a:lnSpc>
                <a:spcPct val="92592"/>
              </a:lnSpc>
              <a:defRPr sz="240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Title Text</a:t>
            </a:r>
          </a:p>
        </p:txBody>
      </p:sp>
      <p:sp>
        <p:nvSpPr>
          <p:cNvPr id="137" name="Body Level One…"/>
          <p:cNvSpPr txBox="1">
            <a:spLocks noGrp="1"/>
          </p:cNvSpPr>
          <p:nvPr>
            <p:ph type="body" idx="1"/>
          </p:nvPr>
        </p:nvSpPr>
        <p:spPr>
          <a:xfrm>
            <a:off x="462227" y="1737359"/>
            <a:ext cx="8434255" cy="2743135"/>
          </a:xfrm>
          <a:prstGeom prst="rect">
            <a:avLst/>
          </a:prstGeom>
        </p:spPr>
        <p:txBody>
          <a:bodyPr lIns="65754" tIns="65754" rIns="65754" bIns="65754">
            <a:normAutofit/>
          </a:bodyPr>
          <a:lstStyle>
            <a:lvl1pPr marL="0" indent="0" defTabSz="934719">
              <a:lnSpc>
                <a:spcPct val="100000"/>
              </a:lnSpc>
              <a:buSzPct val="100000"/>
              <a:buFont typeface="Helvetica"/>
              <a:buChar char="●"/>
              <a:defRPr sz="1600" b="0"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84553" indent="-78153" defTabSz="934719">
              <a:lnSpc>
                <a:spcPct val="100000"/>
              </a:lnSpc>
              <a:buClrTx/>
              <a:buSzPct val="100000"/>
              <a:buFont typeface="Helvetica"/>
              <a:defRPr sz="1600" b="0"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17880" indent="-81280" defTabSz="934719">
              <a:lnSpc>
                <a:spcPct val="100000"/>
              </a:lnSpc>
              <a:buClrTx/>
              <a:buSzPct val="100000"/>
              <a:buFont typeface="Helvetica"/>
              <a:defRPr sz="1600" b="0"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135380" indent="-81280" defTabSz="934719">
              <a:lnSpc>
                <a:spcPct val="100000"/>
              </a:lnSpc>
              <a:buClrTx/>
              <a:buSzPct val="100000"/>
              <a:buFont typeface="Helvetica"/>
              <a:defRPr sz="1600" b="0"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473200" indent="-101600" defTabSz="934719">
              <a:lnSpc>
                <a:spcPct val="100000"/>
              </a:lnSpc>
              <a:buClrTx/>
              <a:buSzPct val="100000"/>
              <a:buFont typeface="Helvetica"/>
              <a:defRPr sz="1600" b="0"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25750" y="4711972"/>
            <a:ext cx="2181015" cy="322460"/>
          </a:xfrm>
          <a:prstGeom prst="rect">
            <a:avLst/>
          </a:prstGeom>
        </p:spPr>
        <p:txBody>
          <a:bodyPr lIns="93456" tIns="93456" rIns="93456" bIns="93456" anchor="ctr"/>
          <a:lstStyle>
            <a:lvl1pPr algn="r" defTabSz="934719">
              <a:defRPr sz="1000" b="0">
                <a:solidFill>
                  <a:srgbClr val="595959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 descr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eralassembly-studio/dat10syd.git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generalassembly-studio/dat11syd.gi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generalassembly-studio/dat10syd" TargetMode="External"/><Relationship Id="rId3" Type="http://schemas.openxmlformats.org/officeDocument/2006/relationships/hyperlink" Target="https://github.com/generalassembly-studio/dat11sy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t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hyperlink" Target="https://speakerdeck.com/jakevdp/pythons-visualization-landscape-pycon-2017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hyperlink" Target="http://www.datavizcatalogue.com/methods/box_plot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3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flowingdata.com" TargetMode="External"/><Relationship Id="rId3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-bcf.usc.edu/~gareth/ISL/" TargetMode="External"/><Relationship Id="rId3" Type="http://schemas.openxmlformats.org/officeDocument/2006/relationships/image" Target="../media/image49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261" descr="Shape 2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8" y="0"/>
            <a:ext cx="9347200" cy="52578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262"/>
          <p:cNvSpPr txBox="1">
            <a:spLocks noGrp="1"/>
          </p:cNvSpPr>
          <p:nvPr>
            <p:ph type="title"/>
          </p:nvPr>
        </p:nvSpPr>
        <p:spPr>
          <a:xfrm>
            <a:off x="1538957" y="615398"/>
            <a:ext cx="5781282" cy="612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50391">
              <a:defRPr sz="279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Welcome to General Assembly</a:t>
            </a:r>
          </a:p>
        </p:txBody>
      </p:sp>
      <p:sp>
        <p:nvSpPr>
          <p:cNvPr id="467" name="Shape 263"/>
          <p:cNvSpPr txBox="1">
            <a:spLocks noGrp="1"/>
          </p:cNvSpPr>
          <p:nvPr>
            <p:ph type="body" sz="half" idx="1"/>
          </p:nvPr>
        </p:nvSpPr>
        <p:spPr>
          <a:xfrm>
            <a:off x="12373" y="4300948"/>
            <a:ext cx="5781282" cy="1158459"/>
          </a:xfrm>
          <a:prstGeom prst="rect">
            <a:avLst/>
          </a:prstGeom>
        </p:spPr>
        <p:txBody>
          <a:bodyPr/>
          <a:lstStyle/>
          <a:p>
            <a:pPr algn="l"/>
            <a:endParaRPr sz="184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WiFi 	</a:t>
            </a:r>
            <a:r>
              <a:rPr lang="en-GB" dirty="0" smtClean="0"/>
              <a:t>  </a:t>
            </a:r>
            <a:r>
              <a:rPr b="0" dirty="0" smtClean="0"/>
              <a:t>GA </a:t>
            </a:r>
            <a:r>
              <a:rPr b="0" dirty="0"/>
              <a:t>Guest	 </a:t>
            </a: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 smtClean="0"/>
              <a:t>Passwor</a:t>
            </a:r>
            <a:r>
              <a:rPr lang="en-GB" dirty="0" smtClean="0"/>
              <a:t>d  </a:t>
            </a:r>
            <a:r>
              <a:rPr b="0" dirty="0" smtClean="0"/>
              <a:t>yellowpencil</a:t>
            </a:r>
            <a:endParaRPr b="0" dirty="0"/>
          </a:p>
        </p:txBody>
      </p:sp>
      <p:sp>
        <p:nvSpPr>
          <p:cNvPr id="468" name="Shape 264"/>
          <p:cNvSpPr txBox="1">
            <a:spLocks noGrp="1"/>
          </p:cNvSpPr>
          <p:nvPr>
            <p:ph type="sldNum" sz="quarter" idx="2"/>
          </p:nvPr>
        </p:nvSpPr>
        <p:spPr>
          <a:xfrm>
            <a:off x="8897951" y="4791045"/>
            <a:ext cx="391133" cy="3539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464" name="Shape 260" descr="Shape 2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732" y="671339"/>
            <a:ext cx="500225" cy="5002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519006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27452" y="0"/>
            <a:ext cx="371547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John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11" y="544010"/>
            <a:ext cx="8738465" cy="471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32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27452" y="0"/>
            <a:ext cx="371547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Student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35195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01"/>
          <p:cNvSpPr txBox="1">
            <a:spLocks noGrp="1"/>
          </p:cNvSpPr>
          <p:nvPr>
            <p:ph type="title"/>
          </p:nvPr>
        </p:nvSpPr>
        <p:spPr>
          <a:xfrm>
            <a:off x="464333" y="407614"/>
            <a:ext cx="8434255" cy="218898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6000"/>
            </a:pPr>
            <a:r>
              <a:t>Review: </a:t>
            </a:r>
            <a:br/>
            <a:r>
              <a:t>Git and GitHub</a:t>
            </a:r>
          </a:p>
        </p:txBody>
      </p:sp>
      <p:pic>
        <p:nvPicPr>
          <p:cNvPr id="372" name="Shape 302" descr="Shape 30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7180" y="3324604"/>
            <a:ext cx="1608833" cy="670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Shape 303" descr="Shape 30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35846" y="2894813"/>
            <a:ext cx="1535915" cy="1530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14"/>
          <p:cNvSpPr txBox="1">
            <a:spLocks noGrp="1"/>
          </p:cNvSpPr>
          <p:nvPr>
            <p:ph type="title"/>
          </p:nvPr>
        </p:nvSpPr>
        <p:spPr>
          <a:xfrm>
            <a:off x="464342" y="407608"/>
            <a:ext cx="8434256" cy="5121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Using Git</a:t>
            </a:r>
          </a:p>
        </p:txBody>
      </p:sp>
      <p:grpSp>
        <p:nvGrpSpPr>
          <p:cNvPr id="384" name="Shape 315"/>
          <p:cNvGrpSpPr/>
          <p:nvPr/>
        </p:nvGrpSpPr>
        <p:grpSpPr>
          <a:xfrm>
            <a:off x="5551130" y="1239884"/>
            <a:ext cx="2522948" cy="1171467"/>
            <a:chOff x="0" y="0"/>
            <a:chExt cx="2522946" cy="1171465"/>
          </a:xfrm>
        </p:grpSpPr>
        <p:sp>
          <p:nvSpPr>
            <p:cNvPr id="382" name="Rectangle"/>
            <p:cNvSpPr/>
            <p:nvPr/>
          </p:nvSpPr>
          <p:spPr>
            <a:xfrm>
              <a:off x="-1" y="-1"/>
              <a:ext cx="2522948" cy="1171467"/>
            </a:xfrm>
            <a:prstGeom prst="rect">
              <a:avLst/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8000"/>
            </a:ln>
            <a:effectLst/>
          </p:spPr>
          <p:txBody>
            <a:bodyPr wrap="square" lIns="46735" tIns="46735" rIns="46735" bIns="46735" numCol="1" anchor="ctr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3" name="Course Repo…"/>
            <p:cNvSpPr txBox="1"/>
            <p:nvPr/>
          </p:nvSpPr>
          <p:spPr>
            <a:xfrm>
              <a:off x="-1" y="310835"/>
              <a:ext cx="2522948" cy="549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ctr">
              <a:spAutoFit/>
            </a:bodyPr>
            <a:lstStyle/>
            <a:p>
              <a: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Course Repo</a:t>
              </a:r>
            </a:p>
            <a:p>
              <a: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Master</a:t>
              </a:r>
            </a:p>
          </p:txBody>
        </p:sp>
      </p:grpSp>
      <p:grpSp>
        <p:nvGrpSpPr>
          <p:cNvPr id="387" name="Shape 316"/>
          <p:cNvGrpSpPr/>
          <p:nvPr/>
        </p:nvGrpSpPr>
        <p:grpSpPr>
          <a:xfrm>
            <a:off x="1160128" y="1239884"/>
            <a:ext cx="2522948" cy="1171467"/>
            <a:chOff x="0" y="0"/>
            <a:chExt cx="2522946" cy="1171465"/>
          </a:xfrm>
        </p:grpSpPr>
        <p:sp>
          <p:nvSpPr>
            <p:cNvPr id="385" name="Rectangle"/>
            <p:cNvSpPr/>
            <p:nvPr/>
          </p:nvSpPr>
          <p:spPr>
            <a:xfrm>
              <a:off x="-1" y="-1"/>
              <a:ext cx="2522948" cy="1171467"/>
            </a:xfrm>
            <a:prstGeom prst="rect">
              <a:avLst/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8000"/>
            </a:ln>
            <a:effectLst/>
          </p:spPr>
          <p:txBody>
            <a:bodyPr wrap="square" lIns="46735" tIns="46735" rIns="46735" bIns="46735" numCol="1" anchor="ctr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6" name="Your Copy  of the  Course Repo"/>
            <p:cNvSpPr txBox="1"/>
            <p:nvPr/>
          </p:nvSpPr>
          <p:spPr>
            <a:xfrm>
              <a:off x="-1" y="190185"/>
              <a:ext cx="2522948" cy="791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ctr">
              <a:spAutoFit/>
            </a:bodyPr>
            <a:lstStyle/>
            <a:p>
              <a: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Your Copy </a:t>
              </a:r>
              <a:br/>
              <a:r>
                <a:t>of the </a:t>
              </a:r>
              <a:br/>
              <a:r>
                <a:t>Course Repo</a:t>
              </a:r>
            </a:p>
          </p:txBody>
        </p:sp>
      </p:grpSp>
      <p:grpSp>
        <p:nvGrpSpPr>
          <p:cNvPr id="390" name="Shape 317"/>
          <p:cNvGrpSpPr/>
          <p:nvPr/>
        </p:nvGrpSpPr>
        <p:grpSpPr>
          <a:xfrm>
            <a:off x="1160128" y="3906232"/>
            <a:ext cx="2522948" cy="972747"/>
            <a:chOff x="0" y="0"/>
            <a:chExt cx="2522946" cy="972745"/>
          </a:xfrm>
        </p:grpSpPr>
        <p:sp>
          <p:nvSpPr>
            <p:cNvPr id="388" name="Rectangle"/>
            <p:cNvSpPr/>
            <p:nvPr/>
          </p:nvSpPr>
          <p:spPr>
            <a:xfrm>
              <a:off x="-1" y="0"/>
              <a:ext cx="2522948" cy="972746"/>
            </a:xfrm>
            <a:prstGeom prst="rect">
              <a:avLst/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8000"/>
            </a:ln>
            <a:effectLst/>
          </p:spPr>
          <p:txBody>
            <a:bodyPr wrap="square" lIns="46735" tIns="46735" rIns="46735" bIns="46735" numCol="1" anchor="t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9" name="Your Laptop"/>
            <p:cNvSpPr txBox="1"/>
            <p:nvPr/>
          </p:nvSpPr>
          <p:spPr>
            <a:xfrm>
              <a:off x="-1" y="0"/>
              <a:ext cx="2522948" cy="308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t">
              <a:spAutoFit/>
            </a:bodyPr>
            <a:lstStyle>
              <a:lvl1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Your Laptop</a:t>
              </a:r>
            </a:p>
          </p:txBody>
        </p:sp>
      </p:grpSp>
      <p:sp>
        <p:nvSpPr>
          <p:cNvPr id="391" name="Shape 318"/>
          <p:cNvSpPr/>
          <p:nvPr/>
        </p:nvSpPr>
        <p:spPr>
          <a:xfrm>
            <a:off x="3842036" y="1776940"/>
            <a:ext cx="1567988" cy="712695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392" name="Shape 319"/>
          <p:cNvSpPr/>
          <p:nvPr/>
        </p:nvSpPr>
        <p:spPr>
          <a:xfrm rot="5379311">
            <a:off x="1357178" y="2841469"/>
            <a:ext cx="1273917" cy="652598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393" name="Shape 320"/>
          <p:cNvSpPr/>
          <p:nvPr/>
        </p:nvSpPr>
        <p:spPr>
          <a:xfrm rot="16200000">
            <a:off x="2184608" y="2842391"/>
            <a:ext cx="1273894" cy="652587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394" name="Shape 321"/>
          <p:cNvSpPr txBox="1"/>
          <p:nvPr/>
        </p:nvSpPr>
        <p:spPr>
          <a:xfrm>
            <a:off x="3812272" y="2003635"/>
            <a:ext cx="1480281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6. Pull Request</a:t>
            </a:r>
          </a:p>
        </p:txBody>
      </p:sp>
      <p:sp>
        <p:nvSpPr>
          <p:cNvPr id="395" name="Shape 322"/>
          <p:cNvSpPr txBox="1"/>
          <p:nvPr/>
        </p:nvSpPr>
        <p:spPr>
          <a:xfrm rot="16200000">
            <a:off x="2393924" y="3029192"/>
            <a:ext cx="855294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5. Push</a:t>
            </a:r>
          </a:p>
        </p:txBody>
      </p:sp>
      <p:sp>
        <p:nvSpPr>
          <p:cNvPr id="396" name="Shape 323"/>
          <p:cNvSpPr txBox="1"/>
          <p:nvPr/>
        </p:nvSpPr>
        <p:spPr>
          <a:xfrm rot="16200000">
            <a:off x="1533267" y="3029186"/>
            <a:ext cx="925520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2. Clone</a:t>
            </a:r>
          </a:p>
        </p:txBody>
      </p:sp>
      <p:grpSp>
        <p:nvGrpSpPr>
          <p:cNvPr id="399" name="Shape 324"/>
          <p:cNvGrpSpPr/>
          <p:nvPr/>
        </p:nvGrpSpPr>
        <p:grpSpPr>
          <a:xfrm>
            <a:off x="1665158" y="4291758"/>
            <a:ext cx="1512481" cy="512134"/>
            <a:chOff x="0" y="0"/>
            <a:chExt cx="1512480" cy="512133"/>
          </a:xfrm>
        </p:grpSpPr>
        <p:sp>
          <p:nvSpPr>
            <p:cNvPr id="397" name="Rectangle"/>
            <p:cNvSpPr/>
            <p:nvPr/>
          </p:nvSpPr>
          <p:spPr>
            <a:xfrm>
              <a:off x="0" y="0"/>
              <a:ext cx="1512481" cy="51213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46735" tIns="46735" rIns="46735" bIns="46735" numCol="1" anchor="ctr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8" name="3. Update a file…"/>
            <p:cNvSpPr txBox="1"/>
            <p:nvPr/>
          </p:nvSpPr>
          <p:spPr>
            <a:xfrm>
              <a:off x="0" y="31232"/>
              <a:ext cx="1512481" cy="449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ctr">
              <a:spAutoFit/>
            </a:bodyPr>
            <a:lstStyle/>
            <a:p>
              <a:pPr defTabSz="934719">
                <a:defRPr sz="12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3. Update a file</a:t>
              </a:r>
            </a:p>
            <a:p>
              <a:pPr defTabSz="934719">
                <a:defRPr sz="12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4. Commit</a:t>
              </a:r>
            </a:p>
          </p:txBody>
        </p:sp>
      </p:grpSp>
      <p:sp>
        <p:nvSpPr>
          <p:cNvPr id="400" name="Shape 325"/>
          <p:cNvSpPr/>
          <p:nvPr/>
        </p:nvSpPr>
        <p:spPr>
          <a:xfrm rot="10824950">
            <a:off x="3789728" y="1167593"/>
            <a:ext cx="1563429" cy="712709"/>
          </a:xfrm>
          <a:prstGeom prst="rightArrow">
            <a:avLst>
              <a:gd name="adj1" fmla="val 44809"/>
              <a:gd name="adj2" fmla="val 44294"/>
            </a:avLst>
          </a:prstGeom>
          <a:solidFill>
            <a:schemeClr val="accent3"/>
          </a:solidFill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01" name="Shape 326"/>
          <p:cNvSpPr txBox="1"/>
          <p:nvPr/>
        </p:nvSpPr>
        <p:spPr>
          <a:xfrm>
            <a:off x="4167264" y="1393423"/>
            <a:ext cx="729561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 Fork</a:t>
            </a:r>
          </a:p>
        </p:txBody>
      </p:sp>
      <p:sp>
        <p:nvSpPr>
          <p:cNvPr id="402" name="Shape 327"/>
          <p:cNvSpPr/>
          <p:nvPr/>
        </p:nvSpPr>
        <p:spPr>
          <a:xfrm>
            <a:off x="5450121" y="2930283"/>
            <a:ext cx="2724735" cy="1838467"/>
          </a:xfrm>
          <a:prstGeom prst="rect">
            <a:avLst/>
          </a:prstGeom>
          <a:solidFill>
            <a:srgbClr val="BBF5D8"/>
          </a:solidFill>
          <a:ln w="12700">
            <a:miter lim="400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403" name="Shape 328" descr="Shape 3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6425" y="3047103"/>
            <a:ext cx="2339253" cy="826468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329"/>
          <p:cNvSpPr/>
          <p:nvPr/>
        </p:nvSpPr>
        <p:spPr>
          <a:xfrm>
            <a:off x="7400704" y="3404301"/>
            <a:ext cx="460001" cy="223255"/>
          </a:xfrm>
          <a:prstGeom prst="rect">
            <a:avLst/>
          </a:prstGeom>
          <a:ln w="25400">
            <a:solidFill>
              <a:srgbClr val="D82F31"/>
            </a:solidFill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05" name="Shape 330"/>
          <p:cNvSpPr txBox="1"/>
          <p:nvPr/>
        </p:nvSpPr>
        <p:spPr>
          <a:xfrm>
            <a:off x="5597273" y="4035712"/>
            <a:ext cx="2317481" cy="3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1928" algn="l" defTabSz="934719">
              <a:lnSpc>
                <a:spcPct val="133333"/>
              </a:lnSpc>
              <a:defRPr sz="1200" b="0">
                <a:solidFill>
                  <a:schemeClr val="accent5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Fork</a:t>
            </a:r>
            <a:r>
              <a:rPr sz="1100">
                <a:solidFill>
                  <a:srgbClr val="000000"/>
                </a:solidFill>
              </a:rPr>
              <a:t> - make a copy of someone else’s repository on the git server.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335"/>
          <p:cNvSpPr txBox="1">
            <a:spLocks noGrp="1"/>
          </p:cNvSpPr>
          <p:nvPr>
            <p:ph type="title"/>
          </p:nvPr>
        </p:nvSpPr>
        <p:spPr>
          <a:xfrm>
            <a:off x="464342" y="407608"/>
            <a:ext cx="8434256" cy="5121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Using Git</a:t>
            </a:r>
          </a:p>
        </p:txBody>
      </p:sp>
      <p:grpSp>
        <p:nvGrpSpPr>
          <p:cNvPr id="410" name="Shape 336"/>
          <p:cNvGrpSpPr/>
          <p:nvPr/>
        </p:nvGrpSpPr>
        <p:grpSpPr>
          <a:xfrm>
            <a:off x="5551130" y="1239884"/>
            <a:ext cx="2522948" cy="1171467"/>
            <a:chOff x="0" y="0"/>
            <a:chExt cx="2522946" cy="1171465"/>
          </a:xfrm>
        </p:grpSpPr>
        <p:sp>
          <p:nvSpPr>
            <p:cNvPr id="408" name="Rectangle"/>
            <p:cNvSpPr/>
            <p:nvPr/>
          </p:nvSpPr>
          <p:spPr>
            <a:xfrm>
              <a:off x="-1" y="-1"/>
              <a:ext cx="2522948" cy="1171467"/>
            </a:xfrm>
            <a:prstGeom prst="rect">
              <a:avLst/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8000"/>
            </a:ln>
            <a:effectLst/>
          </p:spPr>
          <p:txBody>
            <a:bodyPr wrap="square" lIns="46735" tIns="46735" rIns="46735" bIns="46735" numCol="1" anchor="ctr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09" name="Course Repo…"/>
            <p:cNvSpPr txBox="1"/>
            <p:nvPr/>
          </p:nvSpPr>
          <p:spPr>
            <a:xfrm>
              <a:off x="-1" y="310835"/>
              <a:ext cx="2522948" cy="549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ctr">
              <a:spAutoFit/>
            </a:bodyPr>
            <a:lstStyle/>
            <a:p>
              <a: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Course Repo</a:t>
              </a:r>
            </a:p>
            <a:p>
              <a: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Master</a:t>
              </a:r>
            </a:p>
          </p:txBody>
        </p:sp>
      </p:grpSp>
      <p:grpSp>
        <p:nvGrpSpPr>
          <p:cNvPr id="413" name="Shape 337"/>
          <p:cNvGrpSpPr/>
          <p:nvPr/>
        </p:nvGrpSpPr>
        <p:grpSpPr>
          <a:xfrm>
            <a:off x="1160128" y="1239884"/>
            <a:ext cx="2522948" cy="1171467"/>
            <a:chOff x="0" y="0"/>
            <a:chExt cx="2522946" cy="1171465"/>
          </a:xfrm>
        </p:grpSpPr>
        <p:sp>
          <p:nvSpPr>
            <p:cNvPr id="411" name="Rectangle"/>
            <p:cNvSpPr/>
            <p:nvPr/>
          </p:nvSpPr>
          <p:spPr>
            <a:xfrm>
              <a:off x="-1" y="-1"/>
              <a:ext cx="2522948" cy="1171467"/>
            </a:xfrm>
            <a:prstGeom prst="rect">
              <a:avLst/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8000"/>
            </a:ln>
            <a:effectLst/>
          </p:spPr>
          <p:txBody>
            <a:bodyPr wrap="square" lIns="46735" tIns="46735" rIns="46735" bIns="46735" numCol="1" anchor="ctr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2" name="Your Copy  of the  Course Repo"/>
            <p:cNvSpPr txBox="1"/>
            <p:nvPr/>
          </p:nvSpPr>
          <p:spPr>
            <a:xfrm>
              <a:off x="-1" y="190185"/>
              <a:ext cx="2522948" cy="791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ctr">
              <a:spAutoFit/>
            </a:bodyPr>
            <a:lstStyle/>
            <a:p>
              <a: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Your Copy </a:t>
              </a:r>
              <a:br/>
              <a:r>
                <a:t>of the </a:t>
              </a:r>
              <a:br/>
              <a:r>
                <a:t>Course Repo</a:t>
              </a:r>
            </a:p>
          </p:txBody>
        </p:sp>
      </p:grpSp>
      <p:grpSp>
        <p:nvGrpSpPr>
          <p:cNvPr id="416" name="Shape 338"/>
          <p:cNvGrpSpPr/>
          <p:nvPr/>
        </p:nvGrpSpPr>
        <p:grpSpPr>
          <a:xfrm>
            <a:off x="1160128" y="3906232"/>
            <a:ext cx="2522948" cy="972747"/>
            <a:chOff x="0" y="0"/>
            <a:chExt cx="2522946" cy="972745"/>
          </a:xfrm>
        </p:grpSpPr>
        <p:sp>
          <p:nvSpPr>
            <p:cNvPr id="414" name="Rectangle"/>
            <p:cNvSpPr/>
            <p:nvPr/>
          </p:nvSpPr>
          <p:spPr>
            <a:xfrm>
              <a:off x="-1" y="0"/>
              <a:ext cx="2522948" cy="972746"/>
            </a:xfrm>
            <a:prstGeom prst="rect">
              <a:avLst/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8000"/>
            </a:ln>
            <a:effectLst/>
          </p:spPr>
          <p:txBody>
            <a:bodyPr wrap="square" lIns="46735" tIns="46735" rIns="46735" bIns="46735" numCol="1" anchor="t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5" name="Your Laptop"/>
            <p:cNvSpPr txBox="1"/>
            <p:nvPr/>
          </p:nvSpPr>
          <p:spPr>
            <a:xfrm>
              <a:off x="-1" y="0"/>
              <a:ext cx="2522948" cy="308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t">
              <a:spAutoFit/>
            </a:bodyPr>
            <a:lstStyle>
              <a:lvl1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Your Laptop</a:t>
              </a:r>
            </a:p>
          </p:txBody>
        </p:sp>
      </p:grpSp>
      <p:sp>
        <p:nvSpPr>
          <p:cNvPr id="417" name="Shape 339"/>
          <p:cNvSpPr/>
          <p:nvPr/>
        </p:nvSpPr>
        <p:spPr>
          <a:xfrm>
            <a:off x="3842036" y="1776940"/>
            <a:ext cx="1567988" cy="712695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18" name="Shape 340"/>
          <p:cNvSpPr/>
          <p:nvPr/>
        </p:nvSpPr>
        <p:spPr>
          <a:xfrm rot="5380228">
            <a:off x="1327585" y="2831606"/>
            <a:ext cx="1333102" cy="652598"/>
          </a:xfrm>
          <a:prstGeom prst="rightArrow">
            <a:avLst>
              <a:gd name="adj1" fmla="val 44809"/>
              <a:gd name="adj2" fmla="val 44294"/>
            </a:avLst>
          </a:prstGeom>
          <a:solidFill>
            <a:schemeClr val="accent3"/>
          </a:solidFill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19" name="Shape 341"/>
          <p:cNvSpPr/>
          <p:nvPr/>
        </p:nvSpPr>
        <p:spPr>
          <a:xfrm rot="16200000">
            <a:off x="2155014" y="2832624"/>
            <a:ext cx="1333082" cy="652588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20" name="Shape 342"/>
          <p:cNvSpPr txBox="1"/>
          <p:nvPr/>
        </p:nvSpPr>
        <p:spPr>
          <a:xfrm>
            <a:off x="3812272" y="2003635"/>
            <a:ext cx="1480281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6. Pull Request</a:t>
            </a:r>
          </a:p>
        </p:txBody>
      </p:sp>
      <p:sp>
        <p:nvSpPr>
          <p:cNvPr id="421" name="Shape 343"/>
          <p:cNvSpPr txBox="1"/>
          <p:nvPr/>
        </p:nvSpPr>
        <p:spPr>
          <a:xfrm rot="16200000">
            <a:off x="2393924" y="3029192"/>
            <a:ext cx="855294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5. Push</a:t>
            </a:r>
          </a:p>
        </p:txBody>
      </p:sp>
      <p:sp>
        <p:nvSpPr>
          <p:cNvPr id="422" name="Shape 344"/>
          <p:cNvSpPr txBox="1"/>
          <p:nvPr/>
        </p:nvSpPr>
        <p:spPr>
          <a:xfrm rot="16200000">
            <a:off x="1533267" y="3029186"/>
            <a:ext cx="925520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2. Clone</a:t>
            </a:r>
          </a:p>
        </p:txBody>
      </p:sp>
      <p:grpSp>
        <p:nvGrpSpPr>
          <p:cNvPr id="425" name="Shape 345"/>
          <p:cNvGrpSpPr/>
          <p:nvPr/>
        </p:nvGrpSpPr>
        <p:grpSpPr>
          <a:xfrm>
            <a:off x="1665158" y="4291758"/>
            <a:ext cx="1512481" cy="512134"/>
            <a:chOff x="0" y="0"/>
            <a:chExt cx="1512480" cy="512133"/>
          </a:xfrm>
        </p:grpSpPr>
        <p:sp>
          <p:nvSpPr>
            <p:cNvPr id="423" name="Rectangle"/>
            <p:cNvSpPr/>
            <p:nvPr/>
          </p:nvSpPr>
          <p:spPr>
            <a:xfrm>
              <a:off x="0" y="0"/>
              <a:ext cx="1512481" cy="51213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46735" tIns="46735" rIns="46735" bIns="46735" numCol="1" anchor="ctr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4" name="3. Update a file…"/>
            <p:cNvSpPr txBox="1"/>
            <p:nvPr/>
          </p:nvSpPr>
          <p:spPr>
            <a:xfrm>
              <a:off x="0" y="31232"/>
              <a:ext cx="1512481" cy="449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ctr">
              <a:spAutoFit/>
            </a:bodyPr>
            <a:lstStyle/>
            <a:p>
              <a:pPr defTabSz="934719">
                <a:defRPr sz="12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3. Update a file</a:t>
              </a:r>
            </a:p>
            <a:p>
              <a:pPr defTabSz="934719">
                <a:defRPr sz="12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4. Commit</a:t>
              </a:r>
            </a:p>
          </p:txBody>
        </p:sp>
      </p:grpSp>
      <p:sp>
        <p:nvSpPr>
          <p:cNvPr id="426" name="Shape 346"/>
          <p:cNvSpPr/>
          <p:nvPr/>
        </p:nvSpPr>
        <p:spPr>
          <a:xfrm rot="10824950">
            <a:off x="3789728" y="1167593"/>
            <a:ext cx="1563429" cy="712709"/>
          </a:xfrm>
          <a:prstGeom prst="rightArrow">
            <a:avLst>
              <a:gd name="adj1" fmla="val 44809"/>
              <a:gd name="adj2" fmla="val 44294"/>
            </a:avLst>
          </a:prstGeom>
          <a:solidFill>
            <a:srgbClr val="FFFFFF"/>
          </a:solidFill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27" name="Shape 347"/>
          <p:cNvSpPr txBox="1"/>
          <p:nvPr/>
        </p:nvSpPr>
        <p:spPr>
          <a:xfrm>
            <a:off x="4167264" y="1393423"/>
            <a:ext cx="729561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 Fork</a:t>
            </a:r>
          </a:p>
        </p:txBody>
      </p:sp>
      <p:sp>
        <p:nvSpPr>
          <p:cNvPr id="428" name="Shape 348"/>
          <p:cNvSpPr/>
          <p:nvPr/>
        </p:nvSpPr>
        <p:spPr>
          <a:xfrm>
            <a:off x="5450121" y="2930283"/>
            <a:ext cx="2724735" cy="1838467"/>
          </a:xfrm>
          <a:prstGeom prst="rect">
            <a:avLst/>
          </a:prstGeom>
          <a:solidFill>
            <a:srgbClr val="BBF5D8"/>
          </a:solidFill>
          <a:ln w="12700">
            <a:miter lim="400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29" name="Shape 349"/>
          <p:cNvSpPr txBox="1"/>
          <p:nvPr/>
        </p:nvSpPr>
        <p:spPr>
          <a:xfrm>
            <a:off x="5597277" y="3459251"/>
            <a:ext cx="2317480" cy="32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934719">
              <a:defRPr sz="1200" b="0">
                <a:solidFill>
                  <a:schemeClr val="accent5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t>Clone </a:t>
            </a:r>
            <a:r>
              <a:rPr sz="1100">
                <a:solidFill>
                  <a:srgbClr val="000000"/>
                </a:solidFill>
              </a:rPr>
              <a:t> copy your (forked repo) to your local machine.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354"/>
          <p:cNvSpPr txBox="1">
            <a:spLocks noGrp="1"/>
          </p:cNvSpPr>
          <p:nvPr>
            <p:ph type="title"/>
          </p:nvPr>
        </p:nvSpPr>
        <p:spPr>
          <a:xfrm>
            <a:off x="464342" y="407608"/>
            <a:ext cx="8434256" cy="5121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Using Git</a:t>
            </a:r>
          </a:p>
        </p:txBody>
      </p:sp>
      <p:grpSp>
        <p:nvGrpSpPr>
          <p:cNvPr id="434" name="Shape 355"/>
          <p:cNvGrpSpPr/>
          <p:nvPr/>
        </p:nvGrpSpPr>
        <p:grpSpPr>
          <a:xfrm>
            <a:off x="5551130" y="1239884"/>
            <a:ext cx="2522948" cy="1171467"/>
            <a:chOff x="0" y="0"/>
            <a:chExt cx="2522946" cy="1171465"/>
          </a:xfrm>
        </p:grpSpPr>
        <p:sp>
          <p:nvSpPr>
            <p:cNvPr id="432" name="Rectangle"/>
            <p:cNvSpPr/>
            <p:nvPr/>
          </p:nvSpPr>
          <p:spPr>
            <a:xfrm>
              <a:off x="-1" y="-1"/>
              <a:ext cx="2522948" cy="1171467"/>
            </a:xfrm>
            <a:prstGeom prst="rect">
              <a:avLst/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8000"/>
            </a:ln>
            <a:effectLst/>
          </p:spPr>
          <p:txBody>
            <a:bodyPr wrap="square" lIns="46735" tIns="46735" rIns="46735" bIns="46735" numCol="1" anchor="ctr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3" name="Course Repo…"/>
            <p:cNvSpPr txBox="1"/>
            <p:nvPr/>
          </p:nvSpPr>
          <p:spPr>
            <a:xfrm>
              <a:off x="-1" y="310835"/>
              <a:ext cx="2522948" cy="549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ctr">
              <a:spAutoFit/>
            </a:bodyPr>
            <a:lstStyle/>
            <a:p>
              <a: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Course Repo</a:t>
              </a:r>
            </a:p>
            <a:p>
              <a: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Master</a:t>
              </a:r>
            </a:p>
          </p:txBody>
        </p:sp>
      </p:grpSp>
      <p:grpSp>
        <p:nvGrpSpPr>
          <p:cNvPr id="437" name="Shape 356"/>
          <p:cNvGrpSpPr/>
          <p:nvPr/>
        </p:nvGrpSpPr>
        <p:grpSpPr>
          <a:xfrm>
            <a:off x="1160128" y="1239884"/>
            <a:ext cx="2522948" cy="1171467"/>
            <a:chOff x="0" y="0"/>
            <a:chExt cx="2522946" cy="1171465"/>
          </a:xfrm>
        </p:grpSpPr>
        <p:sp>
          <p:nvSpPr>
            <p:cNvPr id="435" name="Rectangle"/>
            <p:cNvSpPr/>
            <p:nvPr/>
          </p:nvSpPr>
          <p:spPr>
            <a:xfrm>
              <a:off x="-1" y="-1"/>
              <a:ext cx="2522948" cy="1171467"/>
            </a:xfrm>
            <a:prstGeom prst="rect">
              <a:avLst/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8000"/>
            </a:ln>
            <a:effectLst/>
          </p:spPr>
          <p:txBody>
            <a:bodyPr wrap="square" lIns="46735" tIns="46735" rIns="46735" bIns="46735" numCol="1" anchor="ctr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6" name="Your Copy  of the  Course Repo"/>
            <p:cNvSpPr txBox="1"/>
            <p:nvPr/>
          </p:nvSpPr>
          <p:spPr>
            <a:xfrm>
              <a:off x="-1" y="190185"/>
              <a:ext cx="2522948" cy="791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ctr">
              <a:spAutoFit/>
            </a:bodyPr>
            <a:lstStyle/>
            <a:p>
              <a: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Your Copy </a:t>
              </a:r>
              <a:br/>
              <a:r>
                <a:t>of the </a:t>
              </a:r>
              <a:br/>
              <a:r>
                <a:t>Course Repo</a:t>
              </a:r>
            </a:p>
          </p:txBody>
        </p:sp>
      </p:grpSp>
      <p:grpSp>
        <p:nvGrpSpPr>
          <p:cNvPr id="440" name="Shape 357"/>
          <p:cNvGrpSpPr/>
          <p:nvPr/>
        </p:nvGrpSpPr>
        <p:grpSpPr>
          <a:xfrm>
            <a:off x="1160128" y="3906232"/>
            <a:ext cx="2522948" cy="972747"/>
            <a:chOff x="0" y="0"/>
            <a:chExt cx="2522946" cy="972745"/>
          </a:xfrm>
        </p:grpSpPr>
        <p:sp>
          <p:nvSpPr>
            <p:cNvPr id="438" name="Rectangle"/>
            <p:cNvSpPr/>
            <p:nvPr/>
          </p:nvSpPr>
          <p:spPr>
            <a:xfrm>
              <a:off x="-1" y="0"/>
              <a:ext cx="2522948" cy="972746"/>
            </a:xfrm>
            <a:prstGeom prst="rect">
              <a:avLst/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8000"/>
            </a:ln>
            <a:effectLst/>
          </p:spPr>
          <p:txBody>
            <a:bodyPr wrap="square" lIns="46735" tIns="46735" rIns="46735" bIns="46735" numCol="1" anchor="t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9" name="Your Laptop"/>
            <p:cNvSpPr txBox="1"/>
            <p:nvPr/>
          </p:nvSpPr>
          <p:spPr>
            <a:xfrm>
              <a:off x="-1" y="0"/>
              <a:ext cx="2522948" cy="308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t">
              <a:spAutoFit/>
            </a:bodyPr>
            <a:lstStyle>
              <a:lvl1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Your Laptop</a:t>
              </a:r>
            </a:p>
          </p:txBody>
        </p:sp>
      </p:grpSp>
      <p:sp>
        <p:nvSpPr>
          <p:cNvPr id="441" name="Shape 358"/>
          <p:cNvSpPr/>
          <p:nvPr/>
        </p:nvSpPr>
        <p:spPr>
          <a:xfrm>
            <a:off x="3842036" y="1776940"/>
            <a:ext cx="1567988" cy="712695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42" name="Shape 359"/>
          <p:cNvSpPr/>
          <p:nvPr/>
        </p:nvSpPr>
        <p:spPr>
          <a:xfrm rot="5381479">
            <a:off x="1341488" y="2836592"/>
            <a:ext cx="1309180" cy="652599"/>
          </a:xfrm>
          <a:prstGeom prst="rightArrow">
            <a:avLst>
              <a:gd name="adj1" fmla="val 44809"/>
              <a:gd name="adj2" fmla="val 44294"/>
            </a:avLst>
          </a:prstGeom>
          <a:solidFill>
            <a:srgbClr val="FFFFFF"/>
          </a:solidFill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43" name="Shape 360"/>
          <p:cNvSpPr/>
          <p:nvPr/>
        </p:nvSpPr>
        <p:spPr>
          <a:xfrm rot="16200000">
            <a:off x="2163447" y="2840077"/>
            <a:ext cx="1316214" cy="652588"/>
          </a:xfrm>
          <a:prstGeom prst="rightArrow">
            <a:avLst>
              <a:gd name="adj1" fmla="val 44809"/>
              <a:gd name="adj2" fmla="val 44294"/>
            </a:avLst>
          </a:prstGeom>
          <a:solidFill>
            <a:srgbClr val="FFFFFF"/>
          </a:solidFill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44" name="Shape 361"/>
          <p:cNvSpPr txBox="1"/>
          <p:nvPr/>
        </p:nvSpPr>
        <p:spPr>
          <a:xfrm>
            <a:off x="3812272" y="2003635"/>
            <a:ext cx="1480281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6. Pull Request</a:t>
            </a:r>
          </a:p>
        </p:txBody>
      </p:sp>
      <p:sp>
        <p:nvSpPr>
          <p:cNvPr id="445" name="Shape 362"/>
          <p:cNvSpPr txBox="1"/>
          <p:nvPr/>
        </p:nvSpPr>
        <p:spPr>
          <a:xfrm rot="16200000">
            <a:off x="2393924" y="3029192"/>
            <a:ext cx="855294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5. Push</a:t>
            </a:r>
          </a:p>
        </p:txBody>
      </p:sp>
      <p:sp>
        <p:nvSpPr>
          <p:cNvPr id="446" name="Shape 363"/>
          <p:cNvSpPr txBox="1"/>
          <p:nvPr/>
        </p:nvSpPr>
        <p:spPr>
          <a:xfrm rot="16200000">
            <a:off x="1533267" y="3029186"/>
            <a:ext cx="925520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2. Clone</a:t>
            </a:r>
          </a:p>
        </p:txBody>
      </p:sp>
      <p:grpSp>
        <p:nvGrpSpPr>
          <p:cNvPr id="449" name="Shape 364"/>
          <p:cNvGrpSpPr/>
          <p:nvPr/>
        </p:nvGrpSpPr>
        <p:grpSpPr>
          <a:xfrm>
            <a:off x="1665158" y="4291758"/>
            <a:ext cx="1512481" cy="512134"/>
            <a:chOff x="0" y="0"/>
            <a:chExt cx="1512480" cy="512133"/>
          </a:xfrm>
        </p:grpSpPr>
        <p:sp>
          <p:nvSpPr>
            <p:cNvPr id="447" name="Rectangle"/>
            <p:cNvSpPr/>
            <p:nvPr/>
          </p:nvSpPr>
          <p:spPr>
            <a:xfrm>
              <a:off x="0" y="0"/>
              <a:ext cx="1512481" cy="512134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46735" tIns="46735" rIns="46735" bIns="46735" numCol="1" anchor="ctr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8" name="3. Update files…"/>
            <p:cNvSpPr txBox="1"/>
            <p:nvPr/>
          </p:nvSpPr>
          <p:spPr>
            <a:xfrm>
              <a:off x="0" y="31232"/>
              <a:ext cx="1512481" cy="449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ctr">
              <a:spAutoFit/>
            </a:bodyPr>
            <a:lstStyle/>
            <a:p>
              <a:pPr defTabSz="934719">
                <a:defRPr sz="12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3. Update files</a:t>
              </a:r>
            </a:p>
            <a:p>
              <a:pPr defTabSz="934719">
                <a:defRPr sz="12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4. Commit</a:t>
              </a:r>
            </a:p>
          </p:txBody>
        </p:sp>
      </p:grpSp>
      <p:sp>
        <p:nvSpPr>
          <p:cNvPr id="450" name="Shape 365"/>
          <p:cNvSpPr/>
          <p:nvPr/>
        </p:nvSpPr>
        <p:spPr>
          <a:xfrm rot="10824950">
            <a:off x="3789728" y="1167593"/>
            <a:ext cx="1563429" cy="712709"/>
          </a:xfrm>
          <a:prstGeom prst="rightArrow">
            <a:avLst>
              <a:gd name="adj1" fmla="val 44809"/>
              <a:gd name="adj2" fmla="val 44294"/>
            </a:avLst>
          </a:prstGeom>
          <a:solidFill>
            <a:srgbClr val="FFFFFF"/>
          </a:solidFill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51" name="Shape 366"/>
          <p:cNvSpPr txBox="1"/>
          <p:nvPr/>
        </p:nvSpPr>
        <p:spPr>
          <a:xfrm>
            <a:off x="4167264" y="1393423"/>
            <a:ext cx="729561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 Fork</a:t>
            </a:r>
          </a:p>
        </p:txBody>
      </p:sp>
      <p:sp>
        <p:nvSpPr>
          <p:cNvPr id="452" name="Shape 367"/>
          <p:cNvSpPr/>
          <p:nvPr/>
        </p:nvSpPr>
        <p:spPr>
          <a:xfrm>
            <a:off x="5450121" y="2930283"/>
            <a:ext cx="2724735" cy="1838467"/>
          </a:xfrm>
          <a:prstGeom prst="rect">
            <a:avLst/>
          </a:prstGeom>
          <a:solidFill>
            <a:srgbClr val="BBF5D8"/>
          </a:solidFill>
          <a:ln w="12700">
            <a:miter lim="400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53" name="Shape 368"/>
          <p:cNvSpPr txBox="1"/>
          <p:nvPr/>
        </p:nvSpPr>
        <p:spPr>
          <a:xfrm>
            <a:off x="5597277" y="3301362"/>
            <a:ext cx="2317480" cy="80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934719">
              <a:defRPr sz="1200" b="0">
                <a:solidFill>
                  <a:schemeClr val="accent5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t>Change </a:t>
            </a:r>
            <a:r>
              <a:rPr sz="1100">
                <a:solidFill>
                  <a:srgbClr val="000000"/>
                </a:solidFill>
              </a:rPr>
              <a:t> make changes to code, add or remove files.</a:t>
            </a:r>
          </a:p>
          <a:p>
            <a:pPr algn="l" defTabSz="934719">
              <a:defRPr sz="1400" b="0">
                <a:uFillTx/>
                <a:latin typeface="Arial"/>
                <a:ea typeface="Arial"/>
                <a:cs typeface="Arial"/>
                <a:sym typeface="Arial"/>
              </a:defRPr>
            </a:pPr>
            <a:endParaRPr sz="1100"/>
          </a:p>
          <a:p>
            <a:pPr algn="l" defTabSz="934719">
              <a:defRPr sz="1200" b="0">
                <a:solidFill>
                  <a:schemeClr val="accent5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t>Commit </a:t>
            </a:r>
            <a:r>
              <a:rPr sz="1100">
                <a:solidFill>
                  <a:srgbClr val="000000"/>
                </a:solidFill>
              </a:rPr>
              <a:t> make changes permanent within your cloned repo.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373"/>
          <p:cNvSpPr txBox="1">
            <a:spLocks noGrp="1"/>
          </p:cNvSpPr>
          <p:nvPr>
            <p:ph type="title"/>
          </p:nvPr>
        </p:nvSpPr>
        <p:spPr>
          <a:xfrm>
            <a:off x="464342" y="407608"/>
            <a:ext cx="8434256" cy="5121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Using Git</a:t>
            </a:r>
          </a:p>
        </p:txBody>
      </p:sp>
      <p:grpSp>
        <p:nvGrpSpPr>
          <p:cNvPr id="458" name="Shape 374"/>
          <p:cNvGrpSpPr/>
          <p:nvPr/>
        </p:nvGrpSpPr>
        <p:grpSpPr>
          <a:xfrm>
            <a:off x="5551130" y="1239884"/>
            <a:ext cx="2522948" cy="1171467"/>
            <a:chOff x="0" y="0"/>
            <a:chExt cx="2522946" cy="1171465"/>
          </a:xfrm>
        </p:grpSpPr>
        <p:sp>
          <p:nvSpPr>
            <p:cNvPr id="456" name="Rectangle"/>
            <p:cNvSpPr/>
            <p:nvPr/>
          </p:nvSpPr>
          <p:spPr>
            <a:xfrm>
              <a:off x="-1" y="-1"/>
              <a:ext cx="2522948" cy="1171467"/>
            </a:xfrm>
            <a:prstGeom prst="rect">
              <a:avLst/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8000"/>
            </a:ln>
            <a:effectLst/>
          </p:spPr>
          <p:txBody>
            <a:bodyPr wrap="square" lIns="46735" tIns="46735" rIns="46735" bIns="46735" numCol="1" anchor="ctr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57" name="Course Repo…"/>
            <p:cNvSpPr txBox="1"/>
            <p:nvPr/>
          </p:nvSpPr>
          <p:spPr>
            <a:xfrm>
              <a:off x="-1" y="310835"/>
              <a:ext cx="2522948" cy="549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ctr">
              <a:spAutoFit/>
            </a:bodyPr>
            <a:lstStyle/>
            <a:p>
              <a: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Course Repo</a:t>
              </a:r>
            </a:p>
            <a:p>
              <a: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Master</a:t>
              </a:r>
            </a:p>
          </p:txBody>
        </p:sp>
      </p:grpSp>
      <p:grpSp>
        <p:nvGrpSpPr>
          <p:cNvPr id="461" name="Shape 375"/>
          <p:cNvGrpSpPr/>
          <p:nvPr/>
        </p:nvGrpSpPr>
        <p:grpSpPr>
          <a:xfrm>
            <a:off x="1160128" y="1239884"/>
            <a:ext cx="2522948" cy="1171467"/>
            <a:chOff x="0" y="0"/>
            <a:chExt cx="2522946" cy="1171465"/>
          </a:xfrm>
        </p:grpSpPr>
        <p:sp>
          <p:nvSpPr>
            <p:cNvPr id="459" name="Rectangle"/>
            <p:cNvSpPr/>
            <p:nvPr/>
          </p:nvSpPr>
          <p:spPr>
            <a:xfrm>
              <a:off x="-1" y="-1"/>
              <a:ext cx="2522948" cy="1171467"/>
            </a:xfrm>
            <a:prstGeom prst="rect">
              <a:avLst/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8000"/>
            </a:ln>
            <a:effectLst/>
          </p:spPr>
          <p:txBody>
            <a:bodyPr wrap="square" lIns="46735" tIns="46735" rIns="46735" bIns="46735" numCol="1" anchor="ctr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0" name="Your Copy  of the  Course Repo"/>
            <p:cNvSpPr txBox="1"/>
            <p:nvPr/>
          </p:nvSpPr>
          <p:spPr>
            <a:xfrm>
              <a:off x="-1" y="190185"/>
              <a:ext cx="2522948" cy="791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ctr">
              <a:spAutoFit/>
            </a:bodyPr>
            <a:lstStyle/>
            <a:p>
              <a: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Your Copy </a:t>
              </a:r>
              <a:br/>
              <a:r>
                <a:t>of the </a:t>
              </a:r>
              <a:br/>
              <a:r>
                <a:t>Course Repo</a:t>
              </a:r>
            </a:p>
          </p:txBody>
        </p:sp>
      </p:grpSp>
      <p:grpSp>
        <p:nvGrpSpPr>
          <p:cNvPr id="464" name="Shape 376"/>
          <p:cNvGrpSpPr/>
          <p:nvPr/>
        </p:nvGrpSpPr>
        <p:grpSpPr>
          <a:xfrm>
            <a:off x="1160128" y="3906232"/>
            <a:ext cx="2522948" cy="972747"/>
            <a:chOff x="0" y="0"/>
            <a:chExt cx="2522946" cy="972745"/>
          </a:xfrm>
        </p:grpSpPr>
        <p:sp>
          <p:nvSpPr>
            <p:cNvPr id="462" name="Rectangle"/>
            <p:cNvSpPr/>
            <p:nvPr/>
          </p:nvSpPr>
          <p:spPr>
            <a:xfrm>
              <a:off x="-1" y="0"/>
              <a:ext cx="2522948" cy="972746"/>
            </a:xfrm>
            <a:prstGeom prst="rect">
              <a:avLst/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8000"/>
            </a:ln>
            <a:effectLst/>
          </p:spPr>
          <p:txBody>
            <a:bodyPr wrap="square" lIns="46735" tIns="46735" rIns="46735" bIns="46735" numCol="1" anchor="t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3" name="Your Laptop"/>
            <p:cNvSpPr txBox="1"/>
            <p:nvPr/>
          </p:nvSpPr>
          <p:spPr>
            <a:xfrm>
              <a:off x="-1" y="0"/>
              <a:ext cx="2522948" cy="308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t">
              <a:spAutoFit/>
            </a:bodyPr>
            <a:lstStyle>
              <a:lvl1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Your Laptop</a:t>
              </a:r>
            </a:p>
          </p:txBody>
        </p:sp>
      </p:grpSp>
      <p:sp>
        <p:nvSpPr>
          <p:cNvPr id="465" name="Shape 377"/>
          <p:cNvSpPr/>
          <p:nvPr/>
        </p:nvSpPr>
        <p:spPr>
          <a:xfrm>
            <a:off x="3842036" y="1776940"/>
            <a:ext cx="1567988" cy="712695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66" name="Shape 378"/>
          <p:cNvSpPr/>
          <p:nvPr/>
        </p:nvSpPr>
        <p:spPr>
          <a:xfrm rot="5381479">
            <a:off x="1341488" y="2836592"/>
            <a:ext cx="1309180" cy="652599"/>
          </a:xfrm>
          <a:prstGeom prst="rightArrow">
            <a:avLst>
              <a:gd name="adj1" fmla="val 44809"/>
              <a:gd name="adj2" fmla="val 44294"/>
            </a:avLst>
          </a:prstGeom>
          <a:solidFill>
            <a:srgbClr val="FFFFFF"/>
          </a:solidFill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67" name="Shape 379"/>
          <p:cNvSpPr/>
          <p:nvPr/>
        </p:nvSpPr>
        <p:spPr>
          <a:xfrm rot="16200000">
            <a:off x="2163447" y="2840077"/>
            <a:ext cx="1316214" cy="652588"/>
          </a:xfrm>
          <a:prstGeom prst="rightArrow">
            <a:avLst>
              <a:gd name="adj1" fmla="val 44809"/>
              <a:gd name="adj2" fmla="val 44294"/>
            </a:avLst>
          </a:prstGeom>
          <a:solidFill>
            <a:schemeClr val="accent3"/>
          </a:solidFill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68" name="Shape 380"/>
          <p:cNvSpPr txBox="1"/>
          <p:nvPr/>
        </p:nvSpPr>
        <p:spPr>
          <a:xfrm>
            <a:off x="3812272" y="2003635"/>
            <a:ext cx="1480281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6. Pull Request</a:t>
            </a:r>
          </a:p>
        </p:txBody>
      </p:sp>
      <p:sp>
        <p:nvSpPr>
          <p:cNvPr id="469" name="Shape 381"/>
          <p:cNvSpPr txBox="1"/>
          <p:nvPr/>
        </p:nvSpPr>
        <p:spPr>
          <a:xfrm rot="16200000">
            <a:off x="2393924" y="3029192"/>
            <a:ext cx="855294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5. Push</a:t>
            </a:r>
          </a:p>
        </p:txBody>
      </p:sp>
      <p:sp>
        <p:nvSpPr>
          <p:cNvPr id="470" name="Shape 382"/>
          <p:cNvSpPr txBox="1"/>
          <p:nvPr/>
        </p:nvSpPr>
        <p:spPr>
          <a:xfrm rot="16200000">
            <a:off x="1533267" y="3029186"/>
            <a:ext cx="925520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2. Clone</a:t>
            </a:r>
          </a:p>
        </p:txBody>
      </p:sp>
      <p:grpSp>
        <p:nvGrpSpPr>
          <p:cNvPr id="473" name="Shape 383"/>
          <p:cNvGrpSpPr/>
          <p:nvPr/>
        </p:nvGrpSpPr>
        <p:grpSpPr>
          <a:xfrm>
            <a:off x="1665158" y="4291758"/>
            <a:ext cx="1512481" cy="512134"/>
            <a:chOff x="0" y="0"/>
            <a:chExt cx="1512480" cy="512133"/>
          </a:xfrm>
        </p:grpSpPr>
        <p:sp>
          <p:nvSpPr>
            <p:cNvPr id="471" name="Rectangle"/>
            <p:cNvSpPr/>
            <p:nvPr/>
          </p:nvSpPr>
          <p:spPr>
            <a:xfrm>
              <a:off x="0" y="0"/>
              <a:ext cx="1512481" cy="51213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46735" tIns="46735" rIns="46735" bIns="46735" numCol="1" anchor="ctr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72" name="3. Update files…"/>
            <p:cNvSpPr txBox="1"/>
            <p:nvPr/>
          </p:nvSpPr>
          <p:spPr>
            <a:xfrm>
              <a:off x="0" y="31232"/>
              <a:ext cx="1512481" cy="449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ctr">
              <a:spAutoFit/>
            </a:bodyPr>
            <a:lstStyle/>
            <a:p>
              <a:pPr defTabSz="934719">
                <a:defRPr sz="12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3. Update files</a:t>
              </a:r>
            </a:p>
            <a:p>
              <a:pPr defTabSz="934719">
                <a:defRPr sz="12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4. Commit</a:t>
              </a:r>
            </a:p>
          </p:txBody>
        </p:sp>
      </p:grpSp>
      <p:sp>
        <p:nvSpPr>
          <p:cNvPr id="474" name="Shape 384"/>
          <p:cNvSpPr/>
          <p:nvPr/>
        </p:nvSpPr>
        <p:spPr>
          <a:xfrm rot="10824950">
            <a:off x="3789728" y="1167593"/>
            <a:ext cx="1563429" cy="712709"/>
          </a:xfrm>
          <a:prstGeom prst="rightArrow">
            <a:avLst>
              <a:gd name="adj1" fmla="val 44809"/>
              <a:gd name="adj2" fmla="val 44294"/>
            </a:avLst>
          </a:prstGeom>
          <a:solidFill>
            <a:srgbClr val="FFFFFF"/>
          </a:solidFill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75" name="Shape 385"/>
          <p:cNvSpPr txBox="1"/>
          <p:nvPr/>
        </p:nvSpPr>
        <p:spPr>
          <a:xfrm>
            <a:off x="4167264" y="1393423"/>
            <a:ext cx="729561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 Fork</a:t>
            </a:r>
          </a:p>
        </p:txBody>
      </p:sp>
      <p:sp>
        <p:nvSpPr>
          <p:cNvPr id="476" name="Shape 386"/>
          <p:cNvSpPr/>
          <p:nvPr/>
        </p:nvSpPr>
        <p:spPr>
          <a:xfrm>
            <a:off x="5450121" y="2930283"/>
            <a:ext cx="2724735" cy="1838467"/>
          </a:xfrm>
          <a:prstGeom prst="rect">
            <a:avLst/>
          </a:prstGeom>
          <a:solidFill>
            <a:srgbClr val="BBF5D8"/>
          </a:solidFill>
          <a:ln w="12700">
            <a:miter lim="400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77" name="Shape 387"/>
          <p:cNvSpPr txBox="1"/>
          <p:nvPr/>
        </p:nvSpPr>
        <p:spPr>
          <a:xfrm>
            <a:off x="5597277" y="3500081"/>
            <a:ext cx="2317480" cy="478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934719">
              <a:defRPr sz="1200" b="0">
                <a:solidFill>
                  <a:schemeClr val="accent5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t>Push </a:t>
            </a:r>
            <a:r>
              <a:rPr sz="1100">
                <a:solidFill>
                  <a:srgbClr val="000000"/>
                </a:solidFill>
              </a:rPr>
              <a:t> upload changes to your online repo.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392"/>
          <p:cNvSpPr txBox="1">
            <a:spLocks noGrp="1"/>
          </p:cNvSpPr>
          <p:nvPr>
            <p:ph type="title"/>
          </p:nvPr>
        </p:nvSpPr>
        <p:spPr>
          <a:xfrm>
            <a:off x="464342" y="407608"/>
            <a:ext cx="8434256" cy="5121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Using Git</a:t>
            </a:r>
          </a:p>
        </p:txBody>
      </p:sp>
      <p:grpSp>
        <p:nvGrpSpPr>
          <p:cNvPr id="482" name="Shape 393"/>
          <p:cNvGrpSpPr/>
          <p:nvPr/>
        </p:nvGrpSpPr>
        <p:grpSpPr>
          <a:xfrm>
            <a:off x="5551130" y="1239884"/>
            <a:ext cx="2522948" cy="1171467"/>
            <a:chOff x="0" y="0"/>
            <a:chExt cx="2522946" cy="1171465"/>
          </a:xfrm>
        </p:grpSpPr>
        <p:sp>
          <p:nvSpPr>
            <p:cNvPr id="480" name="Rectangle"/>
            <p:cNvSpPr/>
            <p:nvPr/>
          </p:nvSpPr>
          <p:spPr>
            <a:xfrm>
              <a:off x="-1" y="-1"/>
              <a:ext cx="2522948" cy="1171467"/>
            </a:xfrm>
            <a:prstGeom prst="rect">
              <a:avLst/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8000"/>
            </a:ln>
            <a:effectLst/>
          </p:spPr>
          <p:txBody>
            <a:bodyPr wrap="square" lIns="46735" tIns="46735" rIns="46735" bIns="46735" numCol="1" anchor="ctr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81" name="Course Repo…"/>
            <p:cNvSpPr txBox="1"/>
            <p:nvPr/>
          </p:nvSpPr>
          <p:spPr>
            <a:xfrm>
              <a:off x="-1" y="310835"/>
              <a:ext cx="2522948" cy="549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ctr">
              <a:spAutoFit/>
            </a:bodyPr>
            <a:lstStyle/>
            <a:p>
              <a: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Course Repo</a:t>
              </a:r>
            </a:p>
            <a:p>
              <a: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Master</a:t>
              </a:r>
            </a:p>
          </p:txBody>
        </p:sp>
      </p:grpSp>
      <p:grpSp>
        <p:nvGrpSpPr>
          <p:cNvPr id="485" name="Shape 394"/>
          <p:cNvGrpSpPr/>
          <p:nvPr/>
        </p:nvGrpSpPr>
        <p:grpSpPr>
          <a:xfrm>
            <a:off x="1160128" y="1239884"/>
            <a:ext cx="2522948" cy="1171467"/>
            <a:chOff x="0" y="0"/>
            <a:chExt cx="2522946" cy="1171465"/>
          </a:xfrm>
        </p:grpSpPr>
        <p:sp>
          <p:nvSpPr>
            <p:cNvPr id="483" name="Rectangle"/>
            <p:cNvSpPr/>
            <p:nvPr/>
          </p:nvSpPr>
          <p:spPr>
            <a:xfrm>
              <a:off x="-1" y="-1"/>
              <a:ext cx="2522948" cy="1171467"/>
            </a:xfrm>
            <a:prstGeom prst="rect">
              <a:avLst/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8000"/>
            </a:ln>
            <a:effectLst/>
          </p:spPr>
          <p:txBody>
            <a:bodyPr wrap="square" lIns="46735" tIns="46735" rIns="46735" bIns="46735" numCol="1" anchor="ctr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84" name="Your Copy  of the  Course Repo"/>
            <p:cNvSpPr txBox="1"/>
            <p:nvPr/>
          </p:nvSpPr>
          <p:spPr>
            <a:xfrm>
              <a:off x="-1" y="190185"/>
              <a:ext cx="2522948" cy="791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ctr">
              <a:spAutoFit/>
            </a:bodyPr>
            <a:lstStyle/>
            <a:p>
              <a: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Your Copy </a:t>
              </a:r>
              <a:br/>
              <a:r>
                <a:t>of the </a:t>
              </a:r>
              <a:br/>
              <a:r>
                <a:t>Course Repo</a:t>
              </a:r>
            </a:p>
          </p:txBody>
        </p:sp>
      </p:grpSp>
      <p:grpSp>
        <p:nvGrpSpPr>
          <p:cNvPr id="488" name="Shape 395"/>
          <p:cNvGrpSpPr/>
          <p:nvPr/>
        </p:nvGrpSpPr>
        <p:grpSpPr>
          <a:xfrm>
            <a:off x="1160128" y="3906232"/>
            <a:ext cx="2522948" cy="972747"/>
            <a:chOff x="0" y="0"/>
            <a:chExt cx="2522946" cy="972745"/>
          </a:xfrm>
        </p:grpSpPr>
        <p:sp>
          <p:nvSpPr>
            <p:cNvPr id="486" name="Rectangle"/>
            <p:cNvSpPr/>
            <p:nvPr/>
          </p:nvSpPr>
          <p:spPr>
            <a:xfrm>
              <a:off x="-1" y="0"/>
              <a:ext cx="2522948" cy="972746"/>
            </a:xfrm>
            <a:prstGeom prst="rect">
              <a:avLst/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8000"/>
            </a:ln>
            <a:effectLst/>
          </p:spPr>
          <p:txBody>
            <a:bodyPr wrap="square" lIns="46735" tIns="46735" rIns="46735" bIns="46735" numCol="1" anchor="t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87" name="Your Laptop"/>
            <p:cNvSpPr txBox="1"/>
            <p:nvPr/>
          </p:nvSpPr>
          <p:spPr>
            <a:xfrm>
              <a:off x="-1" y="0"/>
              <a:ext cx="2522948" cy="308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t">
              <a:spAutoFit/>
            </a:bodyPr>
            <a:lstStyle>
              <a:lvl1pPr defTabSz="934719">
                <a:defRPr sz="16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Your Laptop</a:t>
              </a:r>
            </a:p>
          </p:txBody>
        </p:sp>
      </p:grpSp>
      <p:sp>
        <p:nvSpPr>
          <p:cNvPr id="489" name="Shape 396"/>
          <p:cNvSpPr/>
          <p:nvPr/>
        </p:nvSpPr>
        <p:spPr>
          <a:xfrm>
            <a:off x="3842036" y="1776940"/>
            <a:ext cx="1567988" cy="712695"/>
          </a:xfrm>
          <a:prstGeom prst="rightArrow">
            <a:avLst>
              <a:gd name="adj1" fmla="val 44809"/>
              <a:gd name="adj2" fmla="val 44294"/>
            </a:avLst>
          </a:prstGeom>
          <a:solidFill>
            <a:schemeClr val="accent4"/>
          </a:solidFill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90" name="Shape 397"/>
          <p:cNvSpPr/>
          <p:nvPr/>
        </p:nvSpPr>
        <p:spPr>
          <a:xfrm rot="5381479">
            <a:off x="1341488" y="2836592"/>
            <a:ext cx="1309180" cy="652599"/>
          </a:xfrm>
          <a:prstGeom prst="rightArrow">
            <a:avLst>
              <a:gd name="adj1" fmla="val 44809"/>
              <a:gd name="adj2" fmla="val 44294"/>
            </a:avLst>
          </a:prstGeom>
          <a:solidFill>
            <a:srgbClr val="FFFFFF"/>
          </a:solidFill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91" name="Shape 398"/>
          <p:cNvSpPr/>
          <p:nvPr/>
        </p:nvSpPr>
        <p:spPr>
          <a:xfrm rot="16200000">
            <a:off x="2163447" y="2840077"/>
            <a:ext cx="1316214" cy="652588"/>
          </a:xfrm>
          <a:prstGeom prst="rightArrow">
            <a:avLst>
              <a:gd name="adj1" fmla="val 44809"/>
              <a:gd name="adj2" fmla="val 44294"/>
            </a:avLst>
          </a:prstGeom>
          <a:solidFill>
            <a:srgbClr val="FFFFFF"/>
          </a:solidFill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92" name="Shape 399"/>
          <p:cNvSpPr txBox="1"/>
          <p:nvPr/>
        </p:nvSpPr>
        <p:spPr>
          <a:xfrm>
            <a:off x="3812272" y="2003635"/>
            <a:ext cx="1480281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6. Pull Request</a:t>
            </a:r>
          </a:p>
        </p:txBody>
      </p:sp>
      <p:sp>
        <p:nvSpPr>
          <p:cNvPr id="493" name="Shape 400"/>
          <p:cNvSpPr txBox="1"/>
          <p:nvPr/>
        </p:nvSpPr>
        <p:spPr>
          <a:xfrm rot="16200000">
            <a:off x="2393924" y="3029192"/>
            <a:ext cx="855294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5. Push</a:t>
            </a:r>
          </a:p>
        </p:txBody>
      </p:sp>
      <p:sp>
        <p:nvSpPr>
          <p:cNvPr id="494" name="Shape 401"/>
          <p:cNvSpPr txBox="1"/>
          <p:nvPr/>
        </p:nvSpPr>
        <p:spPr>
          <a:xfrm rot="16200000">
            <a:off x="1533267" y="3029186"/>
            <a:ext cx="925520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2. Clone</a:t>
            </a:r>
          </a:p>
        </p:txBody>
      </p:sp>
      <p:grpSp>
        <p:nvGrpSpPr>
          <p:cNvPr id="497" name="Shape 402"/>
          <p:cNvGrpSpPr/>
          <p:nvPr/>
        </p:nvGrpSpPr>
        <p:grpSpPr>
          <a:xfrm>
            <a:off x="1665158" y="4291758"/>
            <a:ext cx="1512481" cy="512134"/>
            <a:chOff x="0" y="0"/>
            <a:chExt cx="1512480" cy="512133"/>
          </a:xfrm>
        </p:grpSpPr>
        <p:sp>
          <p:nvSpPr>
            <p:cNvPr id="495" name="Rectangle"/>
            <p:cNvSpPr/>
            <p:nvPr/>
          </p:nvSpPr>
          <p:spPr>
            <a:xfrm>
              <a:off x="0" y="0"/>
              <a:ext cx="1512481" cy="51213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46735" tIns="46735" rIns="46735" bIns="46735" numCol="1" anchor="ctr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6" name="3. Update files…"/>
            <p:cNvSpPr txBox="1"/>
            <p:nvPr/>
          </p:nvSpPr>
          <p:spPr>
            <a:xfrm>
              <a:off x="0" y="31232"/>
              <a:ext cx="1512481" cy="449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ctr">
              <a:spAutoFit/>
            </a:bodyPr>
            <a:lstStyle/>
            <a:p>
              <a:pPr defTabSz="934719">
                <a:defRPr sz="12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3. Update files</a:t>
              </a:r>
            </a:p>
            <a:p>
              <a:pPr defTabSz="934719">
                <a:defRPr sz="12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4. Commit</a:t>
              </a:r>
            </a:p>
          </p:txBody>
        </p:sp>
      </p:grpSp>
      <p:sp>
        <p:nvSpPr>
          <p:cNvPr id="498" name="Shape 403"/>
          <p:cNvSpPr/>
          <p:nvPr/>
        </p:nvSpPr>
        <p:spPr>
          <a:xfrm rot="10824950">
            <a:off x="3789728" y="1167593"/>
            <a:ext cx="1563429" cy="712709"/>
          </a:xfrm>
          <a:prstGeom prst="rightArrow">
            <a:avLst>
              <a:gd name="adj1" fmla="val 44809"/>
              <a:gd name="adj2" fmla="val 44294"/>
            </a:avLst>
          </a:prstGeom>
          <a:solidFill>
            <a:srgbClr val="FFFFFF"/>
          </a:solidFill>
          <a:ln w="25400">
            <a:solidFill>
              <a:srgbClr val="85888D"/>
            </a:solidFill>
            <a:miter lim="8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99" name="Shape 404"/>
          <p:cNvSpPr txBox="1"/>
          <p:nvPr/>
        </p:nvSpPr>
        <p:spPr>
          <a:xfrm>
            <a:off x="4167264" y="1393423"/>
            <a:ext cx="729561" cy="2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44" tIns="36544" rIns="36544" bIns="36544" anchor="ctr">
            <a:spAutoFit/>
          </a:bodyPr>
          <a:lstStyle>
            <a:lvl1pPr defTabSz="934719">
              <a:defRPr sz="12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 Fork</a:t>
            </a:r>
          </a:p>
        </p:txBody>
      </p:sp>
      <p:sp>
        <p:nvSpPr>
          <p:cNvPr id="500" name="Shape 405"/>
          <p:cNvSpPr/>
          <p:nvPr/>
        </p:nvSpPr>
        <p:spPr>
          <a:xfrm>
            <a:off x="5450121" y="2930283"/>
            <a:ext cx="2724735" cy="1838467"/>
          </a:xfrm>
          <a:prstGeom prst="rect">
            <a:avLst/>
          </a:prstGeom>
          <a:solidFill>
            <a:srgbClr val="BBF5D8"/>
          </a:solidFill>
          <a:ln w="12700">
            <a:miter lim="400000"/>
          </a:ln>
        </p:spPr>
        <p:txBody>
          <a:bodyPr lIns="46735" tIns="46735" rIns="46735" bIns="46735" anchor="ctr"/>
          <a:lstStyle/>
          <a:p>
            <a:pPr defTabSz="934719">
              <a:defRPr sz="16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01" name="Shape 406"/>
          <p:cNvSpPr txBox="1"/>
          <p:nvPr/>
        </p:nvSpPr>
        <p:spPr>
          <a:xfrm>
            <a:off x="5597277" y="3500081"/>
            <a:ext cx="2317480" cy="478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934719">
              <a:defRPr sz="1200" b="0">
                <a:solidFill>
                  <a:schemeClr val="accent5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t>Pull Request </a:t>
            </a:r>
            <a:r>
              <a:rPr sz="1100">
                <a:solidFill>
                  <a:srgbClr val="000000"/>
                </a:solidFill>
              </a:rPr>
              <a:t> invite the owner of the master repo to accept your changes.</a:t>
            </a:r>
          </a:p>
        </p:txBody>
      </p:sp>
      <p:grpSp>
        <p:nvGrpSpPr>
          <p:cNvPr id="504" name="Shape 407"/>
          <p:cNvGrpSpPr/>
          <p:nvPr/>
        </p:nvGrpSpPr>
        <p:grpSpPr>
          <a:xfrm>
            <a:off x="4214852" y="2716162"/>
            <a:ext cx="1512481" cy="557215"/>
            <a:chOff x="0" y="0"/>
            <a:chExt cx="1512480" cy="557213"/>
          </a:xfrm>
        </p:grpSpPr>
        <p:sp>
          <p:nvSpPr>
            <p:cNvPr id="502" name="Rounded Rectangle"/>
            <p:cNvSpPr/>
            <p:nvPr/>
          </p:nvSpPr>
          <p:spPr>
            <a:xfrm>
              <a:off x="0" y="0"/>
              <a:ext cx="1512481" cy="557214"/>
            </a:xfrm>
            <a:prstGeom prst="roundRect">
              <a:avLst>
                <a:gd name="adj" fmla="val 23390"/>
              </a:avLst>
            </a:prstGeom>
            <a:solidFill>
              <a:srgbClr val="F48F1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9800"/>
                </a:srgbClr>
              </a:outerShdw>
            </a:effectLst>
          </p:spPr>
          <p:txBody>
            <a:bodyPr wrap="square" lIns="46735" tIns="46735" rIns="46735" bIns="46735" numCol="1" anchor="ctr">
              <a:noAutofit/>
            </a:bodyPr>
            <a:lstStyle/>
            <a:p>
              <a:pPr defTabSz="934719">
                <a:defRPr sz="1400" b="0">
                  <a:uFillTx/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3" name="(Not required in this course)"/>
            <p:cNvSpPr txBox="1"/>
            <p:nvPr/>
          </p:nvSpPr>
          <p:spPr>
            <a:xfrm>
              <a:off x="38172" y="53772"/>
              <a:ext cx="1436136" cy="449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44" tIns="36544" rIns="36544" bIns="36544" numCol="1" anchor="ctr">
              <a:spAutoFit/>
            </a:bodyPr>
            <a:lstStyle>
              <a:lvl1pPr defTabSz="934719">
                <a:defRPr sz="1200"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(Not required in this course)</a:t>
              </a: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412"/>
          <p:cNvSpPr txBox="1">
            <a:spLocks noGrp="1"/>
          </p:cNvSpPr>
          <p:nvPr>
            <p:ph type="body" idx="1"/>
          </p:nvPr>
        </p:nvSpPr>
        <p:spPr>
          <a:xfrm>
            <a:off x="0" y="944276"/>
            <a:ext cx="9363075" cy="3579720"/>
          </a:xfrm>
          <a:prstGeom prst="rect">
            <a:avLst/>
          </a:prstGeom>
        </p:spPr>
        <p:txBody>
          <a:bodyPr lIns="0" tIns="0" rIns="0" bIns="0"/>
          <a:lstStyle/>
          <a:p>
            <a:pPr marL="308535" indent="-143435">
              <a:spcBef>
                <a:spcPts val="700"/>
              </a:spcBef>
              <a:buClr>
                <a:srgbClr val="000000"/>
              </a:buClr>
              <a:buFontTx/>
              <a:buAutoNum type="arabicPeriod"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 </a:t>
            </a:r>
            <a:r>
              <a:rPr lang="en-GB" dirty="0" smtClean="0"/>
              <a:t>Improvement</a:t>
            </a:r>
            <a:r>
              <a:rPr dirty="0" smtClean="0"/>
              <a:t>: </a:t>
            </a:r>
            <a:r>
              <a:rPr dirty="0"/>
              <a:t>delete </a:t>
            </a:r>
            <a:r>
              <a:rPr lang="en-GB" dirty="0" smtClean="0"/>
              <a:t>the local </a:t>
            </a:r>
            <a:r>
              <a:rPr dirty="0" smtClean="0"/>
              <a:t>Repo </a:t>
            </a:r>
            <a:r>
              <a:rPr dirty="0"/>
              <a:t>we cloned </a:t>
            </a:r>
            <a:r>
              <a:rPr lang="en-GB" dirty="0" smtClean="0"/>
              <a:t>last week</a:t>
            </a:r>
            <a:endParaRPr dirty="0"/>
          </a:p>
          <a:p>
            <a:pPr marL="308535" indent="-143435">
              <a:spcBef>
                <a:spcPts val="700"/>
              </a:spcBef>
              <a:buClr>
                <a:srgbClr val="000000"/>
              </a:buClr>
              <a:buFontTx/>
              <a:buAutoNum type="arabicPeriod"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 Fork the GA </a:t>
            </a:r>
            <a:r>
              <a:rPr dirty="0" smtClean="0"/>
              <a:t>Repo</a:t>
            </a:r>
            <a:r>
              <a:rPr lang="en-GB" dirty="0" smtClean="0"/>
              <a:t> to your own GitHub account</a:t>
            </a:r>
            <a:r>
              <a:rPr dirty="0" smtClean="0"/>
              <a:t> </a:t>
            </a:r>
            <a:r>
              <a:rPr lang="en-US" u="sng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https://github.com/generalassembly-studio/dat11syd.git</a:t>
            </a:r>
            <a:endParaRPr u="sng" dirty="0">
              <a:solidFill>
                <a:srgbClr val="0097A7"/>
              </a:solidFill>
              <a:uFill>
                <a:solidFill>
                  <a:srgbClr val="0097A7"/>
                </a:solidFill>
              </a:uFill>
              <a:hlinkClick r:id="rId3"/>
            </a:endParaRPr>
          </a:p>
        </p:txBody>
      </p:sp>
      <p:sp>
        <p:nvSpPr>
          <p:cNvPr id="507" name="Shape 413"/>
          <p:cNvSpPr txBox="1">
            <a:spLocks noGrp="1"/>
          </p:cNvSpPr>
          <p:nvPr>
            <p:ph type="title"/>
          </p:nvPr>
        </p:nvSpPr>
        <p:spPr>
          <a:xfrm>
            <a:off x="464409" y="407608"/>
            <a:ext cx="8434256" cy="5366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rPr dirty="0"/>
              <a:t>Preparing and Using Your Local Git</a:t>
            </a:r>
          </a:p>
        </p:txBody>
      </p:sp>
      <p:pic>
        <p:nvPicPr>
          <p:cNvPr id="508" name="Screen Shot 2017-11-15 at 9.30.02 pm.png" descr="Screen Shot 2017-11-15 at 9.30.02 pm.png"/>
          <p:cNvPicPr>
            <a:picLocks noChangeAspect="1"/>
          </p:cNvPicPr>
          <p:nvPr/>
        </p:nvPicPr>
        <p:blipFill rotWithShape="1">
          <a:blip r:embed="rId4">
            <a:extLst/>
          </a:blip>
          <a:srcRect b="17910"/>
          <a:stretch/>
        </p:blipFill>
        <p:spPr>
          <a:xfrm>
            <a:off x="2148255" y="1868722"/>
            <a:ext cx="5066565" cy="3050520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Rectangle"/>
          <p:cNvSpPr/>
          <p:nvPr/>
        </p:nvSpPr>
        <p:spPr>
          <a:xfrm>
            <a:off x="6481738" y="2118266"/>
            <a:ext cx="553267" cy="250720"/>
          </a:xfrm>
          <a:prstGeom prst="rect">
            <a:avLst/>
          </a:prstGeom>
          <a:ln w="25400">
            <a:solidFill>
              <a:srgbClr val="FF1914"/>
            </a:solidFill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46735" tIns="46735" rIns="46735" bIns="46735" anchor="ctr"/>
          <a:lstStyle/>
          <a:p>
            <a:pPr algn="l" defTabSz="934719">
              <a:defRPr sz="1400" b="0">
                <a:uFillTx/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0" name="Line"/>
          <p:cNvSpPr/>
          <p:nvPr/>
        </p:nvSpPr>
        <p:spPr>
          <a:xfrm flipH="1">
            <a:off x="7063775" y="1985337"/>
            <a:ext cx="981579" cy="226476"/>
          </a:xfrm>
          <a:prstGeom prst="line">
            <a:avLst/>
          </a:prstGeom>
          <a:ln w="25400">
            <a:solidFill>
              <a:srgbClr val="FF1914"/>
            </a:solidFill>
            <a:tailEnd type="triangle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46735" tIns="46735" rIns="46735" bIns="46735" anchor="ctr"/>
          <a:lstStyle/>
          <a:p>
            <a:pPr algn="l" defTabSz="934719">
              <a:defRPr sz="1400" b="0">
                <a:uFillTx/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1" name="Rectangle"/>
          <p:cNvSpPr/>
          <p:nvPr/>
        </p:nvSpPr>
        <p:spPr>
          <a:xfrm>
            <a:off x="2448594" y="2118266"/>
            <a:ext cx="2052613" cy="250720"/>
          </a:xfrm>
          <a:prstGeom prst="rect">
            <a:avLst/>
          </a:prstGeom>
          <a:ln w="25400">
            <a:solidFill>
              <a:srgbClr val="FF1914"/>
            </a:solidFill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46735" tIns="46735" rIns="46735" bIns="46735" anchor="ctr"/>
          <a:lstStyle/>
          <a:p>
            <a:pPr algn="l" defTabSz="934719">
              <a:defRPr sz="1400" b="0">
                <a:uFillTx/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2" name="Line"/>
          <p:cNvSpPr/>
          <p:nvPr/>
        </p:nvSpPr>
        <p:spPr>
          <a:xfrm>
            <a:off x="1462622" y="2066320"/>
            <a:ext cx="990999" cy="234836"/>
          </a:xfrm>
          <a:prstGeom prst="line">
            <a:avLst/>
          </a:prstGeom>
          <a:ln w="25400">
            <a:solidFill>
              <a:srgbClr val="FF1914"/>
            </a:solidFill>
            <a:tailEnd type="triangle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46735" tIns="46735" rIns="46735" bIns="46735" anchor="ctr"/>
          <a:lstStyle/>
          <a:p>
            <a:pPr algn="l" defTabSz="934719">
              <a:defRPr sz="1400" b="0">
                <a:uFillTx/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37446" y="1804757"/>
            <a:ext cx="1459054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dat11syd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412"/>
          <p:cNvSpPr txBox="1">
            <a:spLocks noGrp="1"/>
          </p:cNvSpPr>
          <p:nvPr>
            <p:ph type="body" idx="1"/>
          </p:nvPr>
        </p:nvSpPr>
        <p:spPr>
          <a:xfrm>
            <a:off x="559272" y="1030884"/>
            <a:ext cx="8563975" cy="3579720"/>
          </a:xfrm>
          <a:prstGeom prst="rect">
            <a:avLst/>
          </a:prstGeom>
        </p:spPr>
        <p:txBody>
          <a:bodyPr lIns="0" tIns="0" rIns="0" bIns="0"/>
          <a:lstStyle>
            <a:lvl1pPr marL="308535" indent="-143435">
              <a:spcBef>
                <a:spcPts val="700"/>
              </a:spcBef>
              <a:buClr>
                <a:srgbClr val="000000"/>
              </a:buClr>
              <a:buFontTx/>
              <a:buAutoNum type="arabicPeriod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 It now looks like this…</a:t>
            </a:r>
          </a:p>
        </p:txBody>
      </p:sp>
      <p:sp>
        <p:nvSpPr>
          <p:cNvPr id="515" name="Shape 413"/>
          <p:cNvSpPr txBox="1">
            <a:spLocks noGrp="1"/>
          </p:cNvSpPr>
          <p:nvPr>
            <p:ph type="title"/>
          </p:nvPr>
        </p:nvSpPr>
        <p:spPr>
          <a:xfrm>
            <a:off x="464342" y="407608"/>
            <a:ext cx="8434256" cy="5366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Preparing and Using Your Local Git</a:t>
            </a:r>
          </a:p>
        </p:txBody>
      </p:sp>
      <p:pic>
        <p:nvPicPr>
          <p:cNvPr id="516" name="Screen Shot 2017-11-15 at 9.32.36 pm.png" descr="Screen Shot 2017-11-15 at 9.32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38" y="1548360"/>
            <a:ext cx="4981599" cy="3579720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Rectangle"/>
          <p:cNvSpPr/>
          <p:nvPr/>
        </p:nvSpPr>
        <p:spPr>
          <a:xfrm>
            <a:off x="2318772" y="1815347"/>
            <a:ext cx="2052612" cy="250720"/>
          </a:xfrm>
          <a:prstGeom prst="rect">
            <a:avLst/>
          </a:prstGeom>
          <a:ln w="25400">
            <a:solidFill>
              <a:srgbClr val="FF1914"/>
            </a:solidFill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46735" tIns="46735" rIns="46735" bIns="46735" anchor="ctr"/>
          <a:lstStyle/>
          <a:p>
            <a:pPr algn="l" defTabSz="934719">
              <a:defRPr sz="1400" b="0">
                <a:uFillTx/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8" name="Line"/>
          <p:cNvSpPr/>
          <p:nvPr/>
        </p:nvSpPr>
        <p:spPr>
          <a:xfrm>
            <a:off x="1332799" y="1763402"/>
            <a:ext cx="991000" cy="234836"/>
          </a:xfrm>
          <a:prstGeom prst="line">
            <a:avLst/>
          </a:prstGeom>
          <a:ln w="25400">
            <a:solidFill>
              <a:srgbClr val="FF1914"/>
            </a:solidFill>
            <a:tailEnd type="triangle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46735" tIns="46735" rIns="46735" bIns="46735" anchor="ctr"/>
          <a:lstStyle/>
          <a:p>
            <a:pPr algn="l" defTabSz="934719">
              <a:defRPr sz="1400" b="0">
                <a:uFillTx/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9" name="Rectangle"/>
          <p:cNvSpPr/>
          <p:nvPr/>
        </p:nvSpPr>
        <p:spPr>
          <a:xfrm>
            <a:off x="6092272" y="2845270"/>
            <a:ext cx="751719" cy="250720"/>
          </a:xfrm>
          <a:prstGeom prst="rect">
            <a:avLst/>
          </a:prstGeom>
          <a:ln w="25400">
            <a:solidFill>
              <a:srgbClr val="FF1914"/>
            </a:solidFill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46735" tIns="46735" rIns="46735" bIns="46735" anchor="ctr"/>
          <a:lstStyle/>
          <a:p>
            <a:pPr algn="l" defTabSz="934719">
              <a:defRPr sz="1400" b="0">
                <a:uFillTx/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0" name="Line"/>
          <p:cNvSpPr/>
          <p:nvPr/>
        </p:nvSpPr>
        <p:spPr>
          <a:xfrm flipH="1">
            <a:off x="6873369" y="2697481"/>
            <a:ext cx="981578" cy="226476"/>
          </a:xfrm>
          <a:prstGeom prst="line">
            <a:avLst/>
          </a:prstGeom>
          <a:ln w="25400">
            <a:solidFill>
              <a:srgbClr val="FF1914"/>
            </a:solidFill>
            <a:tailEnd type="triangle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46735" tIns="46735" rIns="46735" bIns="46735" anchor="ctr"/>
          <a:lstStyle/>
          <a:p>
            <a:pPr algn="l" defTabSz="934719">
              <a:defRPr sz="1400" b="0">
                <a:uFillTx/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1" name="Copy text"/>
          <p:cNvSpPr txBox="1"/>
          <p:nvPr/>
        </p:nvSpPr>
        <p:spPr>
          <a:xfrm>
            <a:off x="7874262" y="2550517"/>
            <a:ext cx="857222" cy="290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35" tIns="46735" rIns="46735" bIns="46735">
            <a:spAutoFit/>
          </a:bodyPr>
          <a:lstStyle>
            <a:lvl1pPr algn="l" defTabSz="934719">
              <a:defRPr sz="1400" b="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Copy text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49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DATA SCIENCE…"/>
          <p:cNvSpPr txBox="1"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75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DATA SCIENCE</a:t>
            </a:r>
          </a:p>
          <a:p>
            <a:pPr>
              <a:lnSpc>
                <a:spcPct val="70000"/>
              </a:lnSpc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70000"/>
              </a:lnSpc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 WEEK PART TIME COURSE</a:t>
            </a:r>
          </a:p>
          <a:p>
            <a:pPr>
              <a:lnSpc>
                <a:spcPct val="70000"/>
              </a:lnSpc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70000"/>
              </a:lnSpc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Week 2  Lesson 1 - Data Visualisation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412"/>
          <p:cNvSpPr txBox="1">
            <a:spLocks noGrp="1"/>
          </p:cNvSpPr>
          <p:nvPr>
            <p:ph type="body" idx="1"/>
          </p:nvPr>
        </p:nvSpPr>
        <p:spPr>
          <a:xfrm>
            <a:off x="559272" y="1030884"/>
            <a:ext cx="8563975" cy="3579720"/>
          </a:xfrm>
          <a:prstGeom prst="rect">
            <a:avLst/>
          </a:prstGeom>
        </p:spPr>
        <p:txBody>
          <a:bodyPr lIns="0" tIns="0" rIns="0" bIns="0"/>
          <a:lstStyle/>
          <a:p>
            <a:pPr marL="308535" indent="-143435">
              <a:spcBef>
                <a:spcPts val="700"/>
              </a:spcBef>
              <a:buClr>
                <a:srgbClr val="000000"/>
              </a:buClr>
              <a:buFontTx/>
              <a:buAutoNum type="arabicPeriod"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Fork the master repo to your GitHub account</a:t>
            </a:r>
          </a:p>
          <a:p>
            <a:pPr marL="308535" indent="-143435">
              <a:spcBef>
                <a:spcPts val="700"/>
              </a:spcBef>
              <a:buClr>
                <a:srgbClr val="000000"/>
              </a:buClr>
              <a:buFontTx/>
              <a:buAutoNum type="arabicPeriod"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Open a terminal (Mac, Linux) or git bash (Windows)</a:t>
            </a:r>
          </a:p>
          <a:p>
            <a:pPr marL="308535" indent="-143435">
              <a:spcBef>
                <a:spcPts val="700"/>
              </a:spcBef>
              <a:buClr>
                <a:srgbClr val="000000"/>
              </a:buClr>
              <a:buFontTx/>
              <a:buAutoNum type="arabicPeriod"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Change working directory to where you want the local repo</a:t>
            </a:r>
          </a:p>
          <a:p>
            <a:pPr indent="647700">
              <a:spcBef>
                <a:spcPts val="700"/>
              </a:spcBef>
              <a:buSzTx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$ cd </a:t>
            </a:r>
            <a:r>
              <a:rPr dirty="0">
                <a:solidFill>
                  <a:srgbClr val="53585F"/>
                </a:solidFill>
              </a:rPr>
              <a:t>yourpath</a:t>
            </a:r>
          </a:p>
          <a:p>
            <a:pPr marL="308535" indent="-143435">
              <a:spcBef>
                <a:spcPts val="700"/>
              </a:spcBef>
              <a:buClr>
                <a:srgbClr val="000000"/>
              </a:buClr>
              <a:buFontTx/>
              <a:buAutoNum type="arabicPeriod"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Clone</a:t>
            </a:r>
          </a:p>
          <a:p>
            <a:pPr indent="457200">
              <a:spcBef>
                <a:spcPts val="700"/>
              </a:spcBef>
              <a:buSzTx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$ git clone </a:t>
            </a:r>
            <a:r>
              <a:rPr dirty="0">
                <a:solidFill>
                  <a:srgbClr val="53585F"/>
                </a:solidFill>
              </a:rPr>
              <a:t>https://github.com/</a:t>
            </a:r>
            <a:r>
              <a:rPr b="1" i="1" dirty="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yourgithubname</a:t>
            </a:r>
            <a:r>
              <a:rPr dirty="0">
                <a:solidFill>
                  <a:srgbClr val="53585F"/>
                </a:solidFill>
              </a:rPr>
              <a:t>/yourgithubrepo</a:t>
            </a:r>
          </a:p>
        </p:txBody>
      </p:sp>
      <p:sp>
        <p:nvSpPr>
          <p:cNvPr id="524" name="Shape 413"/>
          <p:cNvSpPr txBox="1">
            <a:spLocks noGrp="1"/>
          </p:cNvSpPr>
          <p:nvPr>
            <p:ph type="title"/>
          </p:nvPr>
        </p:nvSpPr>
        <p:spPr>
          <a:xfrm>
            <a:off x="464342" y="407608"/>
            <a:ext cx="8434256" cy="5366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Preparing and Using Your Local Git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418"/>
          <p:cNvSpPr txBox="1">
            <a:spLocks noGrp="1"/>
          </p:cNvSpPr>
          <p:nvPr>
            <p:ph type="body" idx="1"/>
          </p:nvPr>
        </p:nvSpPr>
        <p:spPr>
          <a:xfrm>
            <a:off x="547697" y="944276"/>
            <a:ext cx="8563975" cy="406756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08535" indent="-143435">
              <a:spcBef>
                <a:spcPts val="700"/>
              </a:spcBef>
              <a:buClr>
                <a:srgbClr val="000000"/>
              </a:buClr>
              <a:buFontTx/>
              <a:buAutoNum type="arabicPeriod" startAt="5"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Configure your local clone to point to the official course repository</a:t>
            </a:r>
          </a:p>
          <a:p>
            <a:pPr indent="647700">
              <a:spcBef>
                <a:spcPts val="700"/>
              </a:spcBef>
              <a:buSzTx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 smtClean="0"/>
              <a:t>	</a:t>
            </a:r>
            <a:r>
              <a:rPr dirty="0" smtClean="0"/>
              <a:t>$ </a:t>
            </a:r>
            <a:r>
              <a:rPr dirty="0">
                <a:solidFill>
                  <a:srgbClr val="00B050"/>
                </a:solidFill>
              </a:rPr>
              <a:t>git remote </a:t>
            </a:r>
            <a:r>
              <a:rPr lang="mr-IN" dirty="0" smtClean="0">
                <a:solidFill>
                  <a:srgbClr val="00B050"/>
                </a:solidFill>
              </a:rPr>
              <a:t>–</a:t>
            </a:r>
            <a:r>
              <a:rPr dirty="0" smtClean="0">
                <a:solidFill>
                  <a:srgbClr val="00B050"/>
                </a:solidFill>
              </a:rPr>
              <a:t>v</a:t>
            </a:r>
            <a:endParaRPr lang="en-GB" dirty="0">
              <a:solidFill>
                <a:srgbClr val="00B050"/>
              </a:solidFill>
            </a:endParaRPr>
          </a:p>
          <a:p>
            <a:pPr lvl="4">
              <a:buNone/>
            </a:pPr>
            <a:r>
              <a:rPr lang="en-US" dirty="0" smtClean="0"/>
              <a:t>origin 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/pgoodall1984/dat11syd.git (fetch)</a:t>
            </a:r>
          </a:p>
          <a:p>
            <a:pPr lvl="4">
              <a:buNone/>
            </a:pPr>
            <a:r>
              <a:rPr lang="en-US" dirty="0"/>
              <a:t>origin	</a:t>
            </a:r>
            <a:r>
              <a:rPr lang="en-US" dirty="0" smtClean="0"/>
              <a:t> 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/pgoodall1984/dat11syd.git (</a:t>
            </a:r>
            <a:r>
              <a:rPr lang="en-US" dirty="0" smtClean="0"/>
              <a:t>push)</a:t>
            </a:r>
          </a:p>
          <a:p>
            <a:pPr lvl="4">
              <a:buNone/>
            </a:pPr>
            <a:endParaRPr lang="en-US" dirty="0"/>
          </a:p>
          <a:p>
            <a:pPr lvl="2">
              <a:buNone/>
            </a:pPr>
            <a:r>
              <a:rPr lang="en-US" dirty="0" smtClean="0"/>
              <a:t>		</a:t>
            </a:r>
            <a:r>
              <a:rPr dirty="0" smtClean="0"/>
              <a:t>$ </a:t>
            </a:r>
            <a:r>
              <a:rPr dirty="0">
                <a:solidFill>
                  <a:srgbClr val="00B050"/>
                </a:solidFill>
              </a:rPr>
              <a:t>git remote add upstream </a:t>
            </a:r>
            <a:r>
              <a:rPr u="sng" dirty="0">
                <a:solidFill>
                  <a:srgbClr val="00B050"/>
                </a:solidFill>
                <a:hlinkClick r:id="rId2"/>
              </a:rPr>
              <a:t>https</a:t>
            </a:r>
            <a:r>
              <a:rPr u="sng" dirty="0" smtClean="0">
                <a:solidFill>
                  <a:srgbClr val="00B050"/>
                </a:solidFill>
                <a:hlinkClick r:id="rId2"/>
              </a:rPr>
              <a:t>://</a:t>
            </a:r>
            <a:r>
              <a:rPr lang="en-US" u="sng" dirty="0" smtClean="0">
                <a:solidFill>
                  <a:srgbClr val="00B050"/>
                </a:solidFill>
                <a:hlinkClick r:id="rId3"/>
              </a:rPr>
              <a:t>github.com/generalassembly-studio/dat11syd </a:t>
            </a:r>
            <a:endParaRPr lang="en-US" b="1" i="1" dirty="0">
              <a:solidFill>
                <a:srgbClr val="00B050"/>
              </a:solidFill>
            </a:endParaRPr>
          </a:p>
          <a:p>
            <a:pPr indent="647700">
              <a:spcBef>
                <a:spcPts val="700"/>
              </a:spcBef>
              <a:buSzTx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endParaRPr lang="en-US" b="1" i="1" dirty="0">
              <a:solidFill>
                <a:schemeClr val="accent2">
                  <a:hueOff val="-2473792"/>
                  <a:satOff val="-50209"/>
                  <a:lumOff val="23543"/>
                </a:schemeClr>
              </a:solidFill>
            </a:endParaRPr>
          </a:p>
          <a:p>
            <a:pPr indent="647700">
              <a:spcBef>
                <a:spcPts val="700"/>
              </a:spcBef>
              <a:buSzTx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US" dirty="0" smtClean="0"/>
              <a:t>	$ </a:t>
            </a:r>
            <a:r>
              <a:rPr lang="en-US" dirty="0" err="1">
                <a:solidFill>
                  <a:srgbClr val="00B050"/>
                </a:solidFill>
              </a:rPr>
              <a:t>git</a:t>
            </a:r>
            <a:r>
              <a:rPr lang="en-US" dirty="0">
                <a:solidFill>
                  <a:srgbClr val="00B050"/>
                </a:solidFill>
              </a:rPr>
              <a:t> remote -v</a:t>
            </a:r>
            <a:br>
              <a:rPr lang="en-US" dirty="0">
                <a:solidFill>
                  <a:srgbClr val="00B050"/>
                </a:solidFill>
              </a:rPr>
            </a:br>
            <a:r>
              <a:rPr dirty="0"/>
              <a:t>	</a:t>
            </a:r>
          </a:p>
          <a:p>
            <a:pPr lvl="3">
              <a:buNone/>
            </a:pPr>
            <a:r>
              <a:rPr lang="en-US" dirty="0"/>
              <a:t>origin	https://</a:t>
            </a:r>
            <a:r>
              <a:rPr lang="en-US" dirty="0" err="1"/>
              <a:t>github.com</a:t>
            </a:r>
            <a:r>
              <a:rPr lang="en-US" dirty="0"/>
              <a:t>/pgoodall1984/dat11syd.git (fetch)</a:t>
            </a:r>
          </a:p>
          <a:p>
            <a:pPr lvl="3">
              <a:buNone/>
            </a:pPr>
            <a:r>
              <a:rPr lang="en-US" dirty="0"/>
              <a:t>origin	https://</a:t>
            </a:r>
            <a:r>
              <a:rPr lang="en-US" dirty="0" err="1"/>
              <a:t>github.com</a:t>
            </a:r>
            <a:r>
              <a:rPr lang="en-US" dirty="0"/>
              <a:t>/pgoodall1984/dat11syd.git (push)</a:t>
            </a:r>
          </a:p>
          <a:p>
            <a:pPr lvl="3">
              <a:buNone/>
            </a:pPr>
            <a:r>
              <a:rPr lang="en-US" dirty="0"/>
              <a:t>upstream	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generalassembly</a:t>
            </a:r>
            <a:r>
              <a:rPr lang="en-US" dirty="0"/>
              <a:t>-studio/dat11syd (fetch)</a:t>
            </a:r>
          </a:p>
          <a:p>
            <a:pPr lvl="3">
              <a:buNone/>
            </a:pPr>
            <a:r>
              <a:rPr lang="en-US" dirty="0"/>
              <a:t>upstream	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generalassembly</a:t>
            </a:r>
            <a:r>
              <a:rPr lang="en-US" dirty="0"/>
              <a:t>-studio/dat11syd (</a:t>
            </a:r>
            <a:r>
              <a:rPr lang="en-US" dirty="0" smtClean="0"/>
              <a:t>push</a:t>
            </a:r>
            <a:r>
              <a:rPr lang="en-US" dirty="0"/>
              <a:t>)</a:t>
            </a:r>
            <a:endParaRPr i="1" dirty="0">
              <a:solidFill>
                <a:srgbClr val="0000FF"/>
              </a:solidFill>
            </a:endParaRPr>
          </a:p>
        </p:txBody>
      </p:sp>
      <p:sp>
        <p:nvSpPr>
          <p:cNvPr id="527" name="Shape 419"/>
          <p:cNvSpPr txBox="1">
            <a:spLocks noGrp="1"/>
          </p:cNvSpPr>
          <p:nvPr>
            <p:ph type="title"/>
          </p:nvPr>
        </p:nvSpPr>
        <p:spPr>
          <a:xfrm>
            <a:off x="464342" y="407608"/>
            <a:ext cx="8434256" cy="536668"/>
          </a:xfrm>
          <a:prstGeom prst="rect">
            <a:avLst/>
          </a:prstGeom>
        </p:spPr>
        <p:txBody>
          <a:bodyPr/>
          <a:lstStyle/>
          <a:p>
            <a:pPr defTabSz="476707">
              <a:lnSpc>
                <a:spcPct val="100000"/>
              </a:lnSpc>
              <a:defRPr sz="1224"/>
            </a:pPr>
            <a:r>
              <a:t>Preparing and Using Your Local Git:</a:t>
            </a:r>
          </a:p>
          <a:p>
            <a:pPr defTabSz="476707">
              <a:lnSpc>
                <a:spcPct val="100000"/>
              </a:lnSpc>
              <a:defRPr sz="1224"/>
            </a:pPr>
            <a:r>
              <a:t>Configure Automatic Updates (Optional)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424"/>
          <p:cNvSpPr txBox="1">
            <a:spLocks noGrp="1"/>
          </p:cNvSpPr>
          <p:nvPr>
            <p:ph type="body" idx="1"/>
          </p:nvPr>
        </p:nvSpPr>
        <p:spPr>
          <a:xfrm>
            <a:off x="559271" y="1405762"/>
            <a:ext cx="8563975" cy="3314454"/>
          </a:xfrm>
          <a:prstGeom prst="rect">
            <a:avLst/>
          </a:prstGeom>
        </p:spPr>
        <p:txBody>
          <a:bodyPr lIns="0" tIns="0" rIns="0" bIns="0"/>
          <a:lstStyle/>
          <a:p>
            <a:pPr marL="308535" indent="-143435">
              <a:spcBef>
                <a:spcPts val="700"/>
              </a:spcBef>
              <a:buClr>
                <a:srgbClr val="000000"/>
              </a:buClr>
              <a:buFontTx/>
              <a:buAutoNum type="arabicPeriod"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Ensure you’re in the master branch</a:t>
            </a:r>
          </a:p>
          <a:p>
            <a:pPr indent="647700">
              <a:spcBef>
                <a:spcPts val="700"/>
              </a:spcBef>
              <a:buSzTx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$ </a:t>
            </a:r>
            <a:r>
              <a:rPr dirty="0">
                <a:solidFill>
                  <a:srgbClr val="00B050"/>
                </a:solidFill>
              </a:rPr>
              <a:t>git checkout master</a:t>
            </a:r>
          </a:p>
          <a:p>
            <a:pPr marL="308535" indent="-143435">
              <a:spcBef>
                <a:spcPts val="700"/>
              </a:spcBef>
              <a:buClr>
                <a:srgbClr val="000000"/>
              </a:buClr>
              <a:buFontTx/>
              <a:buAutoNum type="arabicPeriod"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Grab the latest changes from the master</a:t>
            </a:r>
          </a:p>
          <a:p>
            <a:pPr indent="647700">
              <a:spcBef>
                <a:spcPts val="700"/>
              </a:spcBef>
              <a:buSzTx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$ </a:t>
            </a:r>
            <a:r>
              <a:rPr dirty="0">
                <a:solidFill>
                  <a:srgbClr val="00B050"/>
                </a:solidFill>
              </a:rPr>
              <a:t>git fetch upstream</a:t>
            </a:r>
          </a:p>
          <a:p>
            <a:pPr marL="308535" indent="-143435">
              <a:spcBef>
                <a:spcPts val="700"/>
              </a:spcBef>
              <a:buClr>
                <a:srgbClr val="000000"/>
              </a:buClr>
              <a:buFontTx/>
              <a:buAutoNum type="arabicPeriod"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Merge the master changes with your repo </a:t>
            </a:r>
          </a:p>
          <a:p>
            <a:pPr indent="647700">
              <a:spcBef>
                <a:spcPts val="700"/>
              </a:spcBef>
              <a:buSzTx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$ </a:t>
            </a:r>
            <a:r>
              <a:rPr dirty="0">
                <a:solidFill>
                  <a:srgbClr val="00B050"/>
                </a:solidFill>
              </a:rPr>
              <a:t>git merge upstream/master</a:t>
            </a:r>
          </a:p>
          <a:p>
            <a:pPr indent="647700">
              <a:spcBef>
                <a:spcPts val="700"/>
              </a:spcBef>
              <a:buSzTx/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spcBef>
                <a:spcPts val="700"/>
              </a:spcBef>
              <a:buSzTx/>
              <a:buNone/>
              <a:defRPr i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WARNING: Be careful not to overwrite files you have already changed in your repo unless you want to replace them with the master versions!</a:t>
            </a:r>
            <a:br>
              <a:rPr dirty="0"/>
            </a:br>
            <a:r>
              <a:rPr dirty="0"/>
              <a:t>(Consider renaming yours or doing a PULL REQUEST.)</a:t>
            </a:r>
          </a:p>
        </p:txBody>
      </p:sp>
      <p:sp>
        <p:nvSpPr>
          <p:cNvPr id="530" name="Shape 425"/>
          <p:cNvSpPr txBox="1">
            <a:spLocks noGrp="1"/>
          </p:cNvSpPr>
          <p:nvPr>
            <p:ph type="title"/>
          </p:nvPr>
        </p:nvSpPr>
        <p:spPr>
          <a:xfrm>
            <a:off x="464342" y="407608"/>
            <a:ext cx="8434256" cy="536668"/>
          </a:xfrm>
          <a:prstGeom prst="rect">
            <a:avLst/>
          </a:prstGeom>
        </p:spPr>
        <p:txBody>
          <a:bodyPr/>
          <a:lstStyle>
            <a:lvl1pPr defTabSz="729081">
              <a:lnSpc>
                <a:spcPct val="100000"/>
              </a:lnSpc>
              <a:defRPr sz="1871"/>
            </a:lvl1pPr>
          </a:lstStyle>
          <a:p>
            <a:r>
              <a:t>Download new material from official course repo (upstream) and merge it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430"/>
          <p:cNvSpPr txBox="1">
            <a:spLocks noGrp="1"/>
          </p:cNvSpPr>
          <p:nvPr>
            <p:ph type="body" idx="1"/>
          </p:nvPr>
        </p:nvSpPr>
        <p:spPr>
          <a:xfrm>
            <a:off x="559272" y="1334613"/>
            <a:ext cx="8563975" cy="3276121"/>
          </a:xfrm>
          <a:prstGeom prst="rect">
            <a:avLst/>
          </a:prstGeom>
        </p:spPr>
        <p:txBody>
          <a:bodyPr lIns="0" tIns="0" rIns="0" bIns="0"/>
          <a:lstStyle/>
          <a:p>
            <a:pPr marL="262254" indent="-121919" defTabSz="794512">
              <a:spcBef>
                <a:spcPts val="600"/>
              </a:spcBef>
              <a:buClr>
                <a:srgbClr val="000000"/>
              </a:buClr>
              <a:buFontTx/>
              <a:buAutoNum type="arabicPeriod"/>
              <a:defRPr sz="136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Commit </a:t>
            </a:r>
          </a:p>
          <a:p>
            <a:pPr indent="550545" defTabSz="794512">
              <a:spcBef>
                <a:spcPts val="600"/>
              </a:spcBef>
              <a:buSzTx/>
              <a:buNone/>
              <a:defRPr sz="136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$ git status</a:t>
            </a:r>
            <a:r>
              <a:rPr dirty="0">
                <a:solidFill>
                  <a:srgbClr val="53585F"/>
                </a:solidFill>
              </a:rPr>
              <a:t>			</a:t>
            </a:r>
            <a:r>
              <a:rPr i="1" dirty="0" smtClean="0">
                <a:solidFill>
                  <a:srgbClr val="0000FF"/>
                </a:solidFill>
              </a:rPr>
              <a:t># </a:t>
            </a:r>
            <a:r>
              <a:rPr i="1" dirty="0">
                <a:solidFill>
                  <a:srgbClr val="0000FF"/>
                </a:solidFill>
              </a:rPr>
              <a:t>show changes</a:t>
            </a:r>
          </a:p>
          <a:p>
            <a:pPr indent="550545" defTabSz="794512">
              <a:spcBef>
                <a:spcPts val="600"/>
              </a:spcBef>
              <a:buSzTx/>
              <a:buNone/>
              <a:defRPr sz="136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$ git add </a:t>
            </a:r>
            <a:r>
              <a:rPr dirty="0">
                <a:solidFill>
                  <a:srgbClr val="53585F"/>
                </a:solidFill>
              </a:rPr>
              <a:t>filename		</a:t>
            </a:r>
            <a:r>
              <a:rPr i="1" dirty="0" smtClean="0">
                <a:solidFill>
                  <a:srgbClr val="0000FF"/>
                </a:solidFill>
              </a:rPr>
              <a:t># </a:t>
            </a:r>
            <a:r>
              <a:rPr i="1" dirty="0">
                <a:solidFill>
                  <a:srgbClr val="0000FF"/>
                </a:solidFill>
              </a:rPr>
              <a:t>stages one file</a:t>
            </a:r>
          </a:p>
          <a:p>
            <a:pPr indent="550545" defTabSz="794512">
              <a:spcBef>
                <a:spcPts val="600"/>
              </a:spcBef>
              <a:buSzTx/>
              <a:buNone/>
              <a:defRPr sz="136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$ git add </a:t>
            </a:r>
            <a:r>
              <a:rPr dirty="0">
                <a:solidFill>
                  <a:srgbClr val="53585F"/>
                </a:solidFill>
              </a:rPr>
              <a:t>.           		</a:t>
            </a:r>
            <a:r>
              <a:rPr i="1" dirty="0" smtClean="0">
                <a:solidFill>
                  <a:srgbClr val="0000FF"/>
                </a:solidFill>
              </a:rPr>
              <a:t># </a:t>
            </a:r>
            <a:r>
              <a:rPr i="1" dirty="0">
                <a:solidFill>
                  <a:srgbClr val="0000FF"/>
                </a:solidFill>
              </a:rPr>
              <a:t>stages all changed files</a:t>
            </a:r>
          </a:p>
          <a:p>
            <a:pPr indent="550545" defTabSz="794512">
              <a:spcBef>
                <a:spcPts val="600"/>
              </a:spcBef>
              <a:buSzTx/>
              <a:buNone/>
              <a:defRPr sz="136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$ git commit -m </a:t>
            </a:r>
            <a:r>
              <a:rPr dirty="0">
                <a:solidFill>
                  <a:srgbClr val="53585F"/>
                </a:solidFill>
              </a:rPr>
              <a:t>your comments         </a:t>
            </a:r>
            <a:r>
              <a:rPr i="1" dirty="0" smtClean="0">
                <a:solidFill>
                  <a:srgbClr val="0000FF"/>
                </a:solidFill>
              </a:rPr>
              <a:t># </a:t>
            </a:r>
            <a:r>
              <a:rPr i="1" dirty="0">
                <a:solidFill>
                  <a:srgbClr val="0000FF"/>
                </a:solidFill>
              </a:rPr>
              <a:t>commits file(s), with comments</a:t>
            </a:r>
          </a:p>
          <a:p>
            <a:pPr indent="550545" defTabSz="794512">
              <a:spcBef>
                <a:spcPts val="600"/>
              </a:spcBef>
              <a:buSzTx/>
              <a:buNone/>
              <a:defRPr sz="136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$ git status</a:t>
            </a:r>
            <a:r>
              <a:rPr dirty="0">
                <a:solidFill>
                  <a:srgbClr val="53585F"/>
                </a:solidFill>
              </a:rPr>
              <a:t>			</a:t>
            </a:r>
            <a:r>
              <a:rPr i="1" dirty="0" smtClean="0">
                <a:solidFill>
                  <a:srgbClr val="0000FF"/>
                </a:solidFill>
              </a:rPr>
              <a:t># </a:t>
            </a:r>
            <a:r>
              <a:rPr i="1" dirty="0">
                <a:solidFill>
                  <a:srgbClr val="0000FF"/>
                </a:solidFill>
              </a:rPr>
              <a:t>check</a:t>
            </a:r>
          </a:p>
          <a:p>
            <a:pPr marL="262254" indent="-121919" defTabSz="794512">
              <a:spcBef>
                <a:spcPts val="600"/>
              </a:spcBef>
              <a:buClr>
                <a:srgbClr val="000000"/>
              </a:buClr>
              <a:buFontTx/>
              <a:buAutoNum type="arabicPeriod"/>
              <a:defRPr sz="136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Push</a:t>
            </a:r>
          </a:p>
          <a:p>
            <a:pPr indent="550545" defTabSz="794512">
              <a:spcBef>
                <a:spcPts val="600"/>
              </a:spcBef>
              <a:buSzTx/>
              <a:buNone/>
              <a:defRPr sz="136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$ git push origin master</a:t>
            </a:r>
            <a:r>
              <a:rPr dirty="0">
                <a:solidFill>
                  <a:srgbClr val="53585F"/>
                </a:solidFill>
              </a:rPr>
              <a:t>	</a:t>
            </a:r>
            <a:r>
              <a:rPr lang="en-GB" dirty="0">
                <a:solidFill>
                  <a:srgbClr val="53585F"/>
                </a:solidFill>
              </a:rPr>
              <a:t>	</a:t>
            </a:r>
            <a:r>
              <a:rPr i="1" dirty="0" smtClean="0">
                <a:solidFill>
                  <a:srgbClr val="0000FF"/>
                </a:solidFill>
              </a:rPr>
              <a:t># </a:t>
            </a:r>
            <a:r>
              <a:rPr i="1" dirty="0">
                <a:solidFill>
                  <a:srgbClr val="0000FF"/>
                </a:solidFill>
              </a:rPr>
              <a:t>push request auto accepted</a:t>
            </a:r>
          </a:p>
          <a:p>
            <a:pPr marL="60691" indent="430480" defTabSz="794512">
              <a:spcBef>
                <a:spcPts val="600"/>
              </a:spcBef>
              <a:buSzTx/>
              <a:buNone/>
              <a:defRPr sz="1190" i="1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>
                <a:solidFill>
                  <a:srgbClr val="0000FF"/>
                </a:solidFill>
              </a:rPr>
              <a:t/>
            </a:r>
            <a:br>
              <a:rPr dirty="0">
                <a:solidFill>
                  <a:srgbClr val="0000FF"/>
                </a:solidFill>
              </a:rPr>
            </a:br>
            <a:r>
              <a:rPr dirty="0"/>
              <a:t>origin = your GitHub repo (forked from course repo)</a:t>
            </a:r>
            <a:br>
              <a:rPr dirty="0"/>
            </a:br>
            <a:r>
              <a:rPr dirty="0"/>
              <a:t>master = course repo </a:t>
            </a:r>
          </a:p>
        </p:txBody>
      </p:sp>
      <p:sp>
        <p:nvSpPr>
          <p:cNvPr id="533" name="Shape 431"/>
          <p:cNvSpPr txBox="1">
            <a:spLocks noGrp="1"/>
          </p:cNvSpPr>
          <p:nvPr>
            <p:ph type="title"/>
          </p:nvPr>
        </p:nvSpPr>
        <p:spPr>
          <a:xfrm>
            <a:off x="464342" y="407608"/>
            <a:ext cx="8434256" cy="536668"/>
          </a:xfrm>
          <a:prstGeom prst="rect">
            <a:avLst/>
          </a:prstGeom>
        </p:spPr>
        <p:txBody>
          <a:bodyPr/>
          <a:lstStyle/>
          <a:p>
            <a:pPr defTabSz="476707">
              <a:lnSpc>
                <a:spcPct val="100000"/>
              </a:lnSpc>
              <a:defRPr sz="1224"/>
            </a:pPr>
            <a:r>
              <a:t>Commit Changes to Your Local Git</a:t>
            </a:r>
            <a:br/>
            <a:r>
              <a:t>and Push to Your Master Repo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354413" cy="5257800"/>
            <a:chOff x="0" y="0"/>
            <a:chExt cx="9354413" cy="5257800"/>
          </a:xfrm>
        </p:grpSpPr>
        <p:pic>
          <p:nvPicPr>
            <p:cNvPr id="54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354413" cy="5257800"/>
            </a:xfrm>
            <a:prstGeom prst="rect">
              <a:avLst/>
            </a:prstGeom>
            <a:ln w="25400"/>
          </p:spPr>
        </p:pic>
        <p:sp>
          <p:nvSpPr>
            <p:cNvPr id="542" name="10"/>
            <p:cNvSpPr txBox="1"/>
            <p:nvPr/>
          </p:nvSpPr>
          <p:spPr>
            <a:xfrm>
              <a:off x="3605090" y="1575750"/>
              <a:ext cx="1224000" cy="288000"/>
            </a:xfrm>
            <a:prstGeom prst="rect">
              <a:avLst/>
            </a:prstGeom>
            <a:solidFill>
              <a:srgbClr val="FFBB0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b">
              <a:spAutoFit/>
            </a:bodyPr>
            <a:lstStyle>
              <a:lvl1pPr>
                <a:lnSpc>
                  <a:spcPct val="10000"/>
                </a:lnSpc>
                <a:defRPr sz="1800" b="0"/>
              </a:lvl1pPr>
            </a:lstStyle>
            <a:p>
              <a:r>
                <a:rPr lang="en-GB" smtClean="0"/>
                <a:t>dat11syd</a:t>
              </a:r>
              <a:endParaRPr dirty="0"/>
            </a:p>
          </p:txBody>
        </p:sp>
        <p:sp>
          <p:nvSpPr>
            <p:cNvPr id="4" name="10"/>
            <p:cNvSpPr txBox="1"/>
            <p:nvPr/>
          </p:nvSpPr>
          <p:spPr>
            <a:xfrm>
              <a:off x="758447" y="1157875"/>
              <a:ext cx="8141285" cy="360000"/>
            </a:xfrm>
            <a:prstGeom prst="rect">
              <a:avLst/>
            </a:prstGeom>
            <a:solidFill>
              <a:srgbClr val="FFBB0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b">
              <a:spAutoFit/>
            </a:bodyPr>
            <a:lstStyle>
              <a:lvl1pPr>
                <a:lnSpc>
                  <a:spcPct val="10000"/>
                </a:lnSpc>
                <a:defRPr sz="1800" b="0"/>
              </a:lvl1pPr>
            </a:lstStyle>
            <a:p>
              <a:pPr algn="l"/>
              <a:r>
                <a:rPr lang="en-GB" dirty="0" smtClean="0"/>
                <a:t>Copy your labs  from the dat11syd/lessons </a:t>
              </a:r>
              <a:r>
                <a:rPr lang="en-GB" smtClean="0"/>
                <a:t>dir</a:t>
              </a:r>
              <a:r>
                <a:rPr lang="en-GB" dirty="0" smtClean="0"/>
                <a:t> </a:t>
              </a:r>
              <a:r>
                <a:rPr lang="en-GB" dirty="0"/>
                <a:t>t</a:t>
              </a:r>
              <a:r>
                <a:rPr lang="en-GB" dirty="0" smtClean="0"/>
                <a:t>o your dat11syd/students </a:t>
              </a:r>
              <a:r>
                <a:rPr lang="en-GB" smtClean="0"/>
                <a:t>dir</a:t>
              </a:r>
              <a:endParaRPr dirty="0"/>
            </a:p>
          </p:txBody>
        </p:sp>
        <p:sp>
          <p:nvSpPr>
            <p:cNvPr id="6" name="10"/>
            <p:cNvSpPr txBox="1"/>
            <p:nvPr/>
          </p:nvSpPr>
          <p:spPr>
            <a:xfrm>
              <a:off x="7854929" y="534300"/>
              <a:ext cx="1224000" cy="324000"/>
            </a:xfrm>
            <a:prstGeom prst="rect">
              <a:avLst/>
            </a:prstGeom>
            <a:solidFill>
              <a:srgbClr val="FFBB0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b">
              <a:spAutoFit/>
            </a:bodyPr>
            <a:lstStyle>
              <a:lvl1pPr>
                <a:lnSpc>
                  <a:spcPct val="10000"/>
                </a:lnSpc>
                <a:defRPr sz="1800" b="0"/>
              </a:lvl1pPr>
            </a:lstStyle>
            <a:p>
              <a:r>
                <a:rPr lang="en-GB" smtClean="0"/>
                <a:t>update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2" name="WHAT IS DATA VISUALISATION?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6700"/>
            </a:lvl1pPr>
          </a:lstStyle>
          <a:p>
            <a:r>
              <a:t>WHAT IS DATA VISUALISATION?</a:t>
            </a:r>
          </a:p>
        </p:txBody>
      </p:sp>
      <p:sp>
        <p:nvSpPr>
          <p:cNvPr id="163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70" name="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771" y="1582972"/>
            <a:ext cx="2508054" cy="188104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Arrow"/>
          <p:cNvSpPr/>
          <p:nvPr/>
        </p:nvSpPr>
        <p:spPr>
          <a:xfrm>
            <a:off x="3095942" y="2240123"/>
            <a:ext cx="733029" cy="566738"/>
          </a:xfrm>
          <a:prstGeom prst="rightArrow">
            <a:avLst>
              <a:gd name="adj1" fmla="val 39598"/>
              <a:gd name="adj2" fmla="val 63613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6088" y="960437"/>
            <a:ext cx="5129096" cy="312611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Present information that is intuitive and clear for the viewer…"/>
          <p:cNvSpPr txBox="1"/>
          <p:nvPr/>
        </p:nvSpPr>
        <p:spPr>
          <a:xfrm>
            <a:off x="625395" y="4010212"/>
            <a:ext cx="8448678" cy="1021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Present information that is intuitive and clear for the viewer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Turn numbers in a spreadsheet into something people can interpret and extract insights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81" name="WHY VISUALISE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VISUALISE DATA?</a:t>
            </a:r>
          </a:p>
        </p:txBody>
      </p:sp>
      <p:sp>
        <p:nvSpPr>
          <p:cNvPr id="182" name="Reporting…"/>
          <p:cNvSpPr txBox="1"/>
          <p:nvPr/>
        </p:nvSpPr>
        <p:spPr>
          <a:xfrm>
            <a:off x="454024" y="1429572"/>
            <a:ext cx="4400670" cy="2853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Reporting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Dashboards and Business Intelligence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Know the questions you want answers to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Can detect changes from the norm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Good for taking a 30,000 foot view of the problem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0622" y="1000149"/>
            <a:ext cx="3504707" cy="1633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8323" y="2721218"/>
            <a:ext cx="3549305" cy="2109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91" name="WHY VISUALISE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VISUALISE DATA?</a:t>
            </a:r>
          </a:p>
        </p:txBody>
      </p:sp>
      <p:sp>
        <p:nvSpPr>
          <p:cNvPr id="192" name="Exploring…"/>
          <p:cNvSpPr txBox="1"/>
          <p:nvPr/>
        </p:nvSpPr>
        <p:spPr>
          <a:xfrm>
            <a:off x="454024" y="1429572"/>
            <a:ext cx="4400670" cy="2853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Exploring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Exploratory Data Analysis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Combines multiple data sources for single view of a problem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Technical analysis of data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Combined with modelling allows for the discovery of new problems and solutions</a:t>
            </a:r>
          </a:p>
        </p:txBody>
      </p:sp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9742" y="2838798"/>
            <a:ext cx="2864932" cy="2351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6573959" y="960848"/>
            <a:ext cx="1816548" cy="1832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01" name="HOW DO WE VISUALISE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WE VISUALISE DATA?</a:t>
            </a:r>
          </a:p>
        </p:txBody>
      </p:sp>
      <p:pic>
        <p:nvPicPr>
          <p:cNvPr id="202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11646" y="2866544"/>
            <a:ext cx="3982388" cy="396241"/>
          </a:xfrm>
          <a:prstGeom prst="rect">
            <a:avLst/>
          </a:prstGeom>
        </p:spPr>
      </p:pic>
      <p:sp>
        <p:nvSpPr>
          <p:cNvPr id="204" name="Ease of Use"/>
          <p:cNvSpPr txBox="1"/>
          <p:nvPr/>
        </p:nvSpPr>
        <p:spPr>
          <a:xfrm rot="16200000">
            <a:off x="1264991" y="4058920"/>
            <a:ext cx="15543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uFillTx/>
              </a:defRPr>
            </a:lvl1pPr>
          </a:lstStyle>
          <a:p>
            <a:r>
              <a:t>Ease of Use</a:t>
            </a:r>
          </a:p>
        </p:txBody>
      </p:sp>
      <p:pic>
        <p:nvPicPr>
          <p:cNvPr id="205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4565006" y="2917344"/>
            <a:ext cx="3982388" cy="396241"/>
          </a:xfrm>
          <a:prstGeom prst="rect">
            <a:avLst/>
          </a:prstGeom>
        </p:spPr>
      </p:pic>
      <p:sp>
        <p:nvSpPr>
          <p:cNvPr id="207" name="Power"/>
          <p:cNvSpPr txBox="1"/>
          <p:nvPr/>
        </p:nvSpPr>
        <p:spPr>
          <a:xfrm rot="5400000">
            <a:off x="6542423" y="1376680"/>
            <a:ext cx="87654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uFillTx/>
              </a:defRPr>
            </a:lvl1pPr>
          </a:lstStyle>
          <a:p>
            <a:r>
              <a:t>Power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4064" y="1212694"/>
            <a:ext cx="750912" cy="73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6535" y="2695406"/>
            <a:ext cx="2125970" cy="789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57976" y="3767824"/>
            <a:ext cx="1243089" cy="1243089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57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AGENDA</a:t>
            </a:r>
            <a:r>
              <a:rPr lang="en-GB" dirty="0" smtClean="0"/>
              <a:t> &amp; Learning Plan</a:t>
            </a:r>
            <a:endParaRPr dirty="0"/>
          </a:p>
        </p:txBody>
      </p:sp>
      <p:sp>
        <p:nvSpPr>
          <p:cNvPr id="158" name="What is Data Visualisation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Pct val="100000"/>
              <a:buNone/>
            </a:pPr>
            <a:r>
              <a:rPr lang="en-GB" dirty="0" smtClean="0">
                <a:solidFill>
                  <a:schemeClr val="accent1"/>
                </a:solidFill>
              </a:rPr>
              <a:t>Key:   </a:t>
            </a:r>
            <a:r>
              <a:rPr lang="en-GB" dirty="0" smtClean="0">
                <a:solidFill>
                  <a:srgbClr val="00B050"/>
                </a:solidFill>
              </a:rPr>
              <a:t>Interactive     </a:t>
            </a:r>
            <a:r>
              <a:rPr lang="en-GB" dirty="0" smtClean="0">
                <a:solidFill>
                  <a:schemeClr val="bg1"/>
                </a:solidFill>
              </a:rPr>
              <a:t>Paul Presenting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endParaRPr lang="en-GB" dirty="0">
              <a:solidFill>
                <a:srgbClr val="00B050"/>
              </a:solidFill>
            </a:endParaRP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Course Plan revisited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GB" dirty="0" smtClean="0">
                <a:solidFill>
                  <a:srgbClr val="00B050"/>
                </a:solidFill>
              </a:rPr>
              <a:t>Recap last time &amp; Homework Presentations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GB" dirty="0" smtClean="0"/>
              <a:t>Review </a:t>
            </a:r>
            <a:r>
              <a:rPr lang="mr-IN" dirty="0" smtClean="0"/>
              <a:t>–</a:t>
            </a:r>
            <a:r>
              <a:rPr lang="en-GB" dirty="0" smtClean="0"/>
              <a:t> Git &amp; GitHub setup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 smtClean="0"/>
              <a:t>What </a:t>
            </a:r>
            <a:r>
              <a:rPr dirty="0"/>
              <a:t>is Data Visualisation</a:t>
            </a:r>
            <a:r>
              <a:rPr dirty="0" smtClean="0"/>
              <a:t>?</a:t>
            </a:r>
            <a:endParaRPr lang="en-GB" dirty="0" smtClean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GB" dirty="0" smtClean="0">
                <a:solidFill>
                  <a:srgbClr val="00B050"/>
                </a:solidFill>
              </a:rPr>
              <a:t>Lab 1</a:t>
            </a:r>
            <a:endParaRPr dirty="0">
              <a:solidFill>
                <a:srgbClr val="00B050"/>
              </a:solidFill>
            </a:endParaRP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Why do we visualise data?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How do we visualise data?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Different types of </a:t>
            </a:r>
            <a:r>
              <a:rPr dirty="0" smtClean="0"/>
              <a:t>Charts</a:t>
            </a:r>
            <a:endParaRPr lang="en-GB" dirty="0" smtClean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GB" dirty="0" smtClean="0">
                <a:solidFill>
                  <a:srgbClr val="00B050"/>
                </a:solidFill>
              </a:rPr>
              <a:t>Lab 2</a:t>
            </a:r>
            <a:endParaRPr dirty="0">
              <a:solidFill>
                <a:srgbClr val="00B050"/>
              </a:solidFill>
            </a:endParaRP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Basic rules for creating a graph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 smtClean="0">
                <a:solidFill>
                  <a:srgbClr val="00B050"/>
                </a:solidFill>
              </a:rPr>
              <a:t>Discussion</a:t>
            </a:r>
            <a:endParaRPr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8407" y="-44804"/>
            <a:ext cx="6626261" cy="4947004"/>
          </a:xfrm>
          <a:prstGeom prst="rect">
            <a:avLst/>
          </a:prstGeom>
          <a:ln w="25400"/>
        </p:spPr>
      </p:pic>
      <p:sp>
        <p:nvSpPr>
          <p:cNvPr id="213" name="Jake VanderPlas, https://speakerdeck.com/jakevdp/pythons-visualization-landscape-pycon-2017"/>
          <p:cNvSpPr txBox="1"/>
          <p:nvPr/>
        </p:nvSpPr>
        <p:spPr>
          <a:xfrm>
            <a:off x="157813" y="4978399"/>
            <a:ext cx="5923249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"/>
            </a:pPr>
            <a:r>
              <a:t>Jake VanderPlas, </a:t>
            </a:r>
            <a:r>
              <a:rPr u="sng">
                <a:hlinkClick r:id="rId3"/>
              </a:rPr>
              <a:t>https://speakerdeck.com/jakevdp/pythons-visualization-landscape-pycon-2017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20" name="TOOL TRADEOFF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TOOL TRADEOFFS</a:t>
            </a:r>
          </a:p>
        </p:txBody>
      </p:sp>
      <p:graphicFrame>
        <p:nvGraphicFramePr>
          <p:cNvPr id="221" name="Table"/>
          <p:cNvGraphicFramePr/>
          <p:nvPr/>
        </p:nvGraphicFramePr>
        <p:xfrm>
          <a:off x="533761" y="1445126"/>
          <a:ext cx="8489354" cy="3671748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4069258"/>
                <a:gridCol w="4420096"/>
              </a:tblGrid>
              <a:tr h="1785426">
                <a:tc>
                  <a:txBody>
                    <a:bodyPr/>
                    <a:lstStyle/>
                    <a:p>
                      <a:pPr algn="l" defTabSz="914400">
                        <a:defRPr sz="2600" b="0">
                          <a:uFillTx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600" b="0">
                          <a:uFillTx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</a:tr>
              <a:tr h="1886322">
                <a:tc>
                  <a:txBody>
                    <a:bodyPr/>
                    <a:lstStyle/>
                    <a:p>
                      <a:pPr algn="l" defTabSz="914400">
                        <a:defRPr sz="2600" b="0">
                          <a:uFillTx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600" b="0">
                          <a:uFillTx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Table"/>
          <p:cNvGraphicFramePr/>
          <p:nvPr/>
        </p:nvGraphicFramePr>
        <p:xfrm>
          <a:off x="533761" y="937126"/>
          <a:ext cx="7829311" cy="451172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846016"/>
                <a:gridCol w="3983295"/>
              </a:tblGrid>
              <a:tr h="451172">
                <a:tc>
                  <a:txBody>
                    <a:bodyPr/>
                    <a:lstStyle/>
                    <a:p>
                      <a:pPr defTabSz="914400">
                        <a:defRPr sz="1800" b="0">
                          <a:uFillTx/>
                        </a:defRPr>
                      </a:pPr>
                      <a:r>
                        <a:rPr sz="2000">
                          <a:latin typeface="+mj-lt"/>
                          <a:ea typeface="+mj-ea"/>
                          <a:cs typeface="+mj-cs"/>
                        </a:rPr>
                        <a:t>Easy to Use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uFillTx/>
                        </a:defRPr>
                      </a:pPr>
                      <a:r>
                        <a:rPr sz="2000" dirty="0">
                          <a:latin typeface="+mj-lt"/>
                          <a:ea typeface="+mj-ea"/>
                          <a:cs typeface="+mj-cs"/>
                        </a:rPr>
                        <a:t>Powerful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3" name="Disadvantages"/>
          <p:cNvSpPr txBox="1"/>
          <p:nvPr/>
        </p:nvSpPr>
        <p:spPr>
          <a:xfrm rot="16200000">
            <a:off x="-604328" y="3955694"/>
            <a:ext cx="179457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uFillTx/>
              </a:defRPr>
            </a:lvl1pPr>
          </a:lstStyle>
          <a:p>
            <a:r>
              <a:t>Disadvantages</a:t>
            </a:r>
          </a:p>
        </p:txBody>
      </p:sp>
      <p:sp>
        <p:nvSpPr>
          <p:cNvPr id="224" name="Advantages"/>
          <p:cNvSpPr txBox="1"/>
          <p:nvPr/>
        </p:nvSpPr>
        <p:spPr>
          <a:xfrm rot="16200000">
            <a:off x="-434974" y="2084635"/>
            <a:ext cx="145586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uFillTx/>
              </a:defRPr>
            </a:lvl1pPr>
          </a:lstStyle>
          <a:p>
            <a:r>
              <a:t>Advantages</a:t>
            </a:r>
          </a:p>
        </p:txBody>
      </p:sp>
      <p:sp>
        <p:nvSpPr>
          <p:cNvPr id="225" name="Provides a useful starting point…"/>
          <p:cNvSpPr txBox="1"/>
          <p:nvPr/>
        </p:nvSpPr>
        <p:spPr>
          <a:xfrm>
            <a:off x="567289" y="1591417"/>
            <a:ext cx="3799742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 algn="l">
              <a:buSzPct val="100000"/>
              <a:buChar char="•"/>
              <a:defRPr sz="1400" b="0">
                <a:uFillTx/>
              </a:defRPr>
            </a:pPr>
            <a:r>
              <a:t>Provides a useful starting point</a:t>
            </a:r>
          </a:p>
          <a:p>
            <a:pPr marL="228600" indent="-228600" algn="l">
              <a:buSzPct val="100000"/>
              <a:buChar char="•"/>
              <a:defRPr sz="1400" b="0">
                <a:uFillTx/>
              </a:defRPr>
            </a:pPr>
            <a:r>
              <a:t>Familiar to a large audience</a:t>
            </a:r>
          </a:p>
          <a:p>
            <a:pPr marL="228600" indent="-228600" algn="l">
              <a:buSzPct val="100000"/>
              <a:buChar char="•"/>
              <a:defRPr sz="1400" b="0">
                <a:uFillTx/>
              </a:defRPr>
            </a:pPr>
            <a:r>
              <a:t>Prototyping and design time is reduced</a:t>
            </a:r>
          </a:p>
          <a:p>
            <a:pPr marL="228600" indent="-228600" algn="l">
              <a:buSzPct val="100000"/>
              <a:buChar char="•"/>
              <a:defRPr sz="1400" b="0">
                <a:uFillTx/>
              </a:defRPr>
            </a:pPr>
            <a:r>
              <a:t>Default settings reduce the options and thinking that goes into producing a graph</a:t>
            </a:r>
          </a:p>
        </p:txBody>
      </p:sp>
      <p:sp>
        <p:nvSpPr>
          <p:cNvPr id="226" name="Reproducing analysis requires  lots of manual effort…"/>
          <p:cNvSpPr txBox="1"/>
          <p:nvPr/>
        </p:nvSpPr>
        <p:spPr>
          <a:xfrm>
            <a:off x="567289" y="3416972"/>
            <a:ext cx="3799742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 algn="l">
              <a:buSzPct val="100000"/>
              <a:buChar char="•"/>
              <a:defRPr sz="1400" b="0">
                <a:uFillTx/>
              </a:defRPr>
            </a:pPr>
            <a:r>
              <a:t>Reproducing analysis requires  lots of manual effort</a:t>
            </a:r>
          </a:p>
          <a:p>
            <a:pPr marL="228600" indent="-228600" algn="l">
              <a:buSzPct val="100000"/>
              <a:buChar char="•"/>
              <a:defRPr sz="1400" b="0">
                <a:uFillTx/>
              </a:defRPr>
            </a:pPr>
            <a:r>
              <a:t>Limited to relative small data sets</a:t>
            </a:r>
          </a:p>
          <a:p>
            <a:pPr marL="228600" indent="-228600" algn="l">
              <a:buSzPct val="100000"/>
              <a:buChar char="•"/>
              <a:defRPr sz="1400" b="0">
                <a:uFillTx/>
              </a:defRPr>
            </a:pPr>
            <a:r>
              <a:t>Solves known problems and cannot answer complex  questions</a:t>
            </a:r>
          </a:p>
          <a:p>
            <a:pPr marL="228600" indent="-228600" algn="l">
              <a:buSzPct val="100000"/>
              <a:buChar char="•"/>
              <a:defRPr sz="1400" b="0">
                <a:uFillTx/>
              </a:defRPr>
            </a:pPr>
            <a:r>
              <a:t>Licensing can be expensive</a:t>
            </a:r>
          </a:p>
        </p:txBody>
      </p:sp>
      <p:sp>
        <p:nvSpPr>
          <p:cNvPr id="227" name="Scales to larger datasets…"/>
          <p:cNvSpPr txBox="1"/>
          <p:nvPr/>
        </p:nvSpPr>
        <p:spPr>
          <a:xfrm>
            <a:off x="4644336" y="1430073"/>
            <a:ext cx="4304811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28600" indent="-228600" algn="l">
              <a:buSzPct val="100000"/>
              <a:buChar char="•"/>
              <a:defRPr sz="1400" b="0">
                <a:uFillTx/>
              </a:defRPr>
            </a:pPr>
            <a:r>
              <a:rPr dirty="0"/>
              <a:t>Scales to larger datasets</a:t>
            </a:r>
          </a:p>
          <a:p>
            <a:pPr marL="228600" indent="-228600" algn="l">
              <a:buSzPct val="100000"/>
              <a:buChar char="•"/>
              <a:defRPr sz="1400" b="0">
                <a:uFillTx/>
              </a:defRPr>
            </a:pPr>
            <a:r>
              <a:rPr dirty="0"/>
              <a:t>Customised visualisations can  create engaging visualisations</a:t>
            </a:r>
          </a:p>
          <a:p>
            <a:pPr marL="228600" indent="-228600" algn="l">
              <a:buSzPct val="100000"/>
              <a:buChar char="•"/>
              <a:defRPr sz="1400" b="0">
                <a:uFillTx/>
              </a:defRPr>
            </a:pPr>
            <a:r>
              <a:rPr dirty="0"/>
              <a:t>Open-source (so free to run and extend)</a:t>
            </a:r>
          </a:p>
          <a:p>
            <a:pPr marL="228600" indent="-228600" algn="l">
              <a:buSzPct val="100000"/>
              <a:buChar char="•"/>
              <a:defRPr sz="1400" b="0">
                <a:uFillTx/>
              </a:defRPr>
            </a:pPr>
            <a:r>
              <a:rPr dirty="0"/>
              <a:t>Non-obvious insights can be discovered with modelling tools</a:t>
            </a:r>
          </a:p>
          <a:p>
            <a:pPr marL="228600" indent="-228600" algn="l">
              <a:buSzPct val="100000"/>
              <a:buChar char="•"/>
              <a:defRPr sz="1400" b="0">
                <a:uFillTx/>
              </a:defRPr>
            </a:pPr>
            <a:r>
              <a:rPr dirty="0"/>
              <a:t>Re-use code to produce similar  charts for different data</a:t>
            </a:r>
          </a:p>
        </p:txBody>
      </p:sp>
      <p:sp>
        <p:nvSpPr>
          <p:cNvPr id="228" name="Requires specialist skills to produce a graph…"/>
          <p:cNvSpPr txBox="1"/>
          <p:nvPr/>
        </p:nvSpPr>
        <p:spPr>
          <a:xfrm>
            <a:off x="4644336" y="3334341"/>
            <a:ext cx="379974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 algn="l">
              <a:buSzPct val="100000"/>
              <a:buChar char="•"/>
              <a:defRPr sz="1400" b="0">
                <a:uFillTx/>
              </a:defRPr>
            </a:pPr>
            <a:r>
              <a:rPr dirty="0"/>
              <a:t>Requires specialist skills to produce a graph</a:t>
            </a:r>
          </a:p>
          <a:p>
            <a:pPr marL="228600" indent="-228600" algn="l">
              <a:buSzPct val="100000"/>
              <a:buChar char="•"/>
              <a:defRPr sz="1400" b="0">
                <a:uFillTx/>
              </a:defRPr>
            </a:pPr>
            <a:r>
              <a:rPr dirty="0"/>
              <a:t>Training and education for some of the output might be necessary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35" name="THE VALUE OF DATA VISUAL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VALUE OF DATA VISUALISATION</a:t>
            </a:r>
          </a:p>
        </p:txBody>
      </p:sp>
      <p:sp>
        <p:nvSpPr>
          <p:cNvPr id="236" name="Communicate what’s happening within the business…"/>
          <p:cNvSpPr txBox="1"/>
          <p:nvPr/>
        </p:nvSpPr>
        <p:spPr>
          <a:xfrm>
            <a:off x="454024" y="1429572"/>
            <a:ext cx="4400670" cy="2450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Communicate what’s happening within the business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Support decisions with information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Measure and report the impact of decisions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Discover ways to improve the business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3280" y="1077210"/>
            <a:ext cx="3294820" cy="2156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6430" y="3274143"/>
            <a:ext cx="1908521" cy="1906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Shape 285" descr="Shape 285"/>
          <p:cNvPicPr>
            <a:picLocks noChangeAspect="1"/>
          </p:cNvPicPr>
          <p:nvPr/>
        </p:nvPicPr>
        <p:blipFill>
          <a:blip r:embed="rId2">
            <a:extLst/>
          </a:blip>
          <a:srcRect t="5856" r="5023" b="13582"/>
          <a:stretch>
            <a:fillRect/>
          </a:stretch>
        </p:blipFill>
        <p:spPr>
          <a:xfrm>
            <a:off x="0" y="0"/>
            <a:ext cx="9347205" cy="525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Shape 287" descr="Shape 28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7269" y="4725172"/>
            <a:ext cx="323074" cy="323074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Shape 288"/>
          <p:cNvSpPr txBox="1">
            <a:spLocks noGrp="1"/>
          </p:cNvSpPr>
          <p:nvPr>
            <p:ph type="sldNum" sz="quarter" idx="2"/>
          </p:nvPr>
        </p:nvSpPr>
        <p:spPr>
          <a:xfrm>
            <a:off x="8862685" y="4805281"/>
            <a:ext cx="461665" cy="4565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0" y="81025"/>
            <a:ext cx="8927444" cy="16466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GB" sz="2400" dirty="0"/>
              <a:t>Enough talking</a:t>
            </a:r>
            <a:r>
              <a:rPr lang="mr-IN" sz="2400" dirty="0" smtClean="0"/>
              <a:t>…</a:t>
            </a:r>
            <a:endParaRPr lang="en-GB" sz="2400" dirty="0" smtClean="0"/>
          </a:p>
          <a:p>
            <a:pPr algn="l"/>
            <a:endParaRPr lang="en-GB" sz="1400" dirty="0"/>
          </a:p>
          <a:p>
            <a:pPr algn="l"/>
            <a:r>
              <a:rPr lang="en-GB" sz="2400" dirty="0" smtClean="0"/>
              <a:t>Let’s do some lab work:</a:t>
            </a:r>
          </a:p>
          <a:p>
            <a:pPr algn="l"/>
            <a:endParaRPr lang="en-GB" sz="1600" dirty="0" smtClean="0"/>
          </a:p>
          <a:p>
            <a:pPr algn="l"/>
            <a:r>
              <a:rPr lang="en-US" dirty="0" smtClean="0"/>
              <a:t>dat11syd/lessons/lesson-03/lab/lesson-03-lab-01_ReadingData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3662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1" name="DIFFERENT TYPES OF CHART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500"/>
            </a:lvl1pPr>
          </a:lstStyle>
          <a:p>
            <a:r>
              <a:t>DIFFERENT TYPES OF CHARTS</a:t>
            </a:r>
          </a:p>
        </p:txBody>
      </p:sp>
      <p:sp>
        <p:nvSpPr>
          <p:cNvPr id="252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767" y="0"/>
            <a:ext cx="7019541" cy="525780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61" name="BAR CHA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BAR CHART</a:t>
            </a:r>
          </a:p>
        </p:txBody>
      </p:sp>
      <p:sp>
        <p:nvSpPr>
          <p:cNvPr id="262" name="Shows numeric summaries across different categories (either horizontally or vertically)…"/>
          <p:cNvSpPr txBox="1"/>
          <p:nvPr/>
        </p:nvSpPr>
        <p:spPr>
          <a:xfrm>
            <a:off x="454024" y="1429572"/>
            <a:ext cx="4400670" cy="371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Shows numeric summaries across different categories (either horizontally or vertically)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Each bar represents a different category in the data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import plotly.plotly as py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import plotly.graph_objs as go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data = [go.Bar(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            x=['giraffes', 'orangutans', 'monkeys'],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            y=[20, 14, 23]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    )]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py.iplot(data, filename='basic-bar')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1839" y="2263837"/>
            <a:ext cx="4547736" cy="2043045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70" name="HISTO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HISTOGRAM</a:t>
            </a:r>
          </a:p>
        </p:txBody>
      </p:sp>
      <p:sp>
        <p:nvSpPr>
          <p:cNvPr id="271" name="Shows the distribution of data over a continuous interval…"/>
          <p:cNvSpPr txBox="1"/>
          <p:nvPr/>
        </p:nvSpPr>
        <p:spPr>
          <a:xfrm>
            <a:off x="454024" y="1429572"/>
            <a:ext cx="4400670" cy="361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Shows the distribution of data over a continuous interval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Allows us to see the shape of our data</a:t>
            </a:r>
          </a:p>
          <a:p>
            <a:pPr marR="65828" algn="l" defTabSz="914400">
              <a:spcBef>
                <a:spcPts val="700"/>
              </a:spcBef>
              <a:defRPr sz="800" b="0"/>
            </a:pPr>
            <a:endParaRPr/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import plotly.plotly as py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import plotly.graph_objs as go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import numpy as np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x = np.random.randn(500)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data = [go.Histogram(x=x)]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py.iplot(data, filename='basic histogram')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2406" y="2340428"/>
            <a:ext cx="4400669" cy="1785088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79" name="SCATTER PL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SCATTER PLOT</a:t>
            </a:r>
          </a:p>
        </p:txBody>
      </p:sp>
      <p:sp>
        <p:nvSpPr>
          <p:cNvPr id="280" name="Shows values between two variables, one on each axis.…"/>
          <p:cNvSpPr txBox="1"/>
          <p:nvPr/>
        </p:nvSpPr>
        <p:spPr>
          <a:xfrm>
            <a:off x="454024" y="1429572"/>
            <a:ext cx="4400670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Shows values between two variables, one on each axis.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Used to see a relationship between variables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import numpy as np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N = 1000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random_x = np.random.randn(N)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random_y = np.random.randn(N)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trace = go.Scatter(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    x = random_x,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    y = random_y,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    mode = 'markers'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)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data = [trace]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py.iplot(data, filename='basic-scatter')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9447" y="2246698"/>
            <a:ext cx="4590928" cy="1972548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288" name="BOX AND WHISKER PL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BOX AND WHISKER PLOT</a:t>
            </a:r>
          </a:p>
        </p:txBody>
      </p:sp>
      <p:sp>
        <p:nvSpPr>
          <p:cNvPr id="289" name="Displays numerical distribution summaries by groups through quartiles…"/>
          <p:cNvSpPr txBox="1"/>
          <p:nvPr/>
        </p:nvSpPr>
        <p:spPr>
          <a:xfrm>
            <a:off x="454024" y="1325562"/>
            <a:ext cx="4400670" cy="403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Displays numerical distribution summaries by groups through quartiles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Can compare different distributions</a:t>
            </a:r>
          </a:p>
          <a:p>
            <a:pPr marR="65828" algn="l" defTabSz="914400">
              <a:spcBef>
                <a:spcPts val="700"/>
              </a:spcBef>
              <a:defRPr sz="800" b="0"/>
            </a:pPr>
            <a:endParaRPr/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import numpy as np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y0 = np.random.randn(50)-1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y1 = np.random.randn(50)+1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trace0 = go.Box(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    y=y0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)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trace1 = go.Box(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    y=y1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)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data = [trace0, trace1]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py.iplot(data)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6737" y="1325562"/>
            <a:ext cx="3275435" cy="3598807"/>
          </a:xfrm>
          <a:prstGeom prst="rect">
            <a:avLst/>
          </a:prstGeom>
          <a:ln w="25400"/>
        </p:spPr>
      </p:pic>
      <p:sp>
        <p:nvSpPr>
          <p:cNvPr id="291" name="http://www.datavizcatalogue.com/methods/box_plot.html"/>
          <p:cNvSpPr txBox="1"/>
          <p:nvPr/>
        </p:nvSpPr>
        <p:spPr>
          <a:xfrm>
            <a:off x="5321554" y="4965699"/>
            <a:ext cx="354596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http://www.datavizcatalogue.com/methods/box_plot.html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97731" y="257023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3149" y="0"/>
            <a:ext cx="2786400" cy="5400000"/>
          </a:xfrm>
          <a:prstGeom prst="rect">
            <a:avLst/>
          </a:prstGeom>
          <a:solidFill>
            <a:srgbClr val="00B0F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34" tIns="46734" rIns="46734" bIns="46734" numCol="1" spcCol="38100" rtlCol="0" anchor="ctr">
            <a:spAutoFit/>
          </a:bodyPr>
          <a:lstStyle/>
          <a:p>
            <a:pPr algn="l" defTabSz="934700"/>
            <a:endParaRPr lang="en-US" sz="1431" b="0"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277"/>
          <p:cNvSpPr txBox="1">
            <a:spLocks noGrp="1"/>
          </p:cNvSpPr>
          <p:nvPr>
            <p:ph type="title" idx="4294967295"/>
          </p:nvPr>
        </p:nvSpPr>
        <p:spPr>
          <a:xfrm>
            <a:off x="154472" y="98323"/>
            <a:ext cx="8594333" cy="469508"/>
          </a:xfrm>
          <a:prstGeom prst="rect">
            <a:avLst/>
          </a:prstGeom>
        </p:spPr>
        <p:txBody>
          <a:bodyPr>
            <a:noAutofit/>
          </a:bodyPr>
          <a:lstStyle>
            <a:lvl1pPr defTabSz="566927">
              <a:defRPr sz="1736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GB" sz="5520" dirty="0">
                <a:solidFill>
                  <a:schemeClr val="bg1"/>
                </a:solidFill>
              </a:rPr>
              <a:t>Course </a:t>
            </a:r>
            <a:br>
              <a:rPr lang="en-GB" sz="5520" dirty="0">
                <a:solidFill>
                  <a:schemeClr val="bg1"/>
                </a:solidFill>
              </a:rPr>
            </a:br>
            <a:r>
              <a:rPr lang="en-GB" sz="5520" dirty="0">
                <a:solidFill>
                  <a:schemeClr val="bg1"/>
                </a:solidFill>
              </a:rPr>
              <a:t>Plan</a:t>
            </a:r>
            <a:endParaRPr sz="5520" dirty="0">
              <a:solidFill>
                <a:schemeClr val="bg1"/>
              </a:solidFill>
            </a:endParaRPr>
          </a:p>
        </p:txBody>
      </p:sp>
      <p:pic>
        <p:nvPicPr>
          <p:cNvPr id="479" name="Shape 279" descr="Shape 2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7269" y="4725172"/>
            <a:ext cx="323074" cy="323074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280"/>
          <p:cNvSpPr txBox="1">
            <a:spLocks noGrp="1"/>
          </p:cNvSpPr>
          <p:nvPr>
            <p:ph type="sldNum" sz="quarter" idx="2"/>
          </p:nvPr>
        </p:nvSpPr>
        <p:spPr>
          <a:xfrm>
            <a:off x="8862685" y="4805281"/>
            <a:ext cx="461665" cy="4565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8229600" y="277792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423" r="4954"/>
          <a:stretch/>
        </p:blipFill>
        <p:spPr>
          <a:xfrm>
            <a:off x="2763250" y="4017"/>
            <a:ext cx="5732567" cy="5257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08608" y="983848"/>
            <a:ext cx="3287209" cy="185195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5-Point Star 5"/>
          <p:cNvSpPr/>
          <p:nvPr/>
        </p:nvSpPr>
        <p:spPr>
          <a:xfrm>
            <a:off x="4734047" y="4782131"/>
            <a:ext cx="439838" cy="452519"/>
          </a:xfrm>
          <a:prstGeom prst="star5">
            <a:avLst/>
          </a:prstGeom>
          <a:solidFill>
            <a:srgbClr val="FFFF00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0105333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98" name="DENSITY PL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DENSITY PLOT</a:t>
            </a:r>
          </a:p>
        </p:txBody>
      </p:sp>
      <p:sp>
        <p:nvSpPr>
          <p:cNvPr id="299" name="Similar to a histogram but smooths out the distribution with a continuous line…"/>
          <p:cNvSpPr txBox="1"/>
          <p:nvPr/>
        </p:nvSpPr>
        <p:spPr>
          <a:xfrm>
            <a:off x="454024" y="1429572"/>
            <a:ext cx="4400670" cy="3206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Similar to a histogram but smooths out the distribution with a continuous line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Not affected by bin choices</a:t>
            </a:r>
          </a:p>
          <a:p>
            <a:pPr marR="65828" algn="l" defTabSz="914400">
              <a:spcBef>
                <a:spcPts val="700"/>
              </a:spcBef>
              <a:defRPr sz="800" b="0"/>
            </a:pPr>
            <a:endParaRPr/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import numpy as np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x = np.random.randn(1000)  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hist_data = [x]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group_labels = ['distplot']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fig = ff.create_distplot(hist_data, group_labels)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py.iplot(fig, filename='Basic Distplot')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5106" y="2218564"/>
            <a:ext cx="4400669" cy="1616066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307" name="HEATM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HEATMAP</a:t>
            </a:r>
          </a:p>
        </p:txBody>
      </p:sp>
      <p:sp>
        <p:nvSpPr>
          <p:cNvPr id="308" name="Colour coding applied to tabular data.…"/>
          <p:cNvSpPr txBox="1"/>
          <p:nvPr/>
        </p:nvSpPr>
        <p:spPr>
          <a:xfrm>
            <a:off x="454024" y="1429572"/>
            <a:ext cx="4400670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Colour coding applied to tabular data.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Provides a generalised view of the data by each cell</a:t>
            </a:r>
          </a:p>
          <a:p>
            <a:pPr marR="65828" algn="l" defTabSz="914400">
              <a:spcBef>
                <a:spcPts val="700"/>
              </a:spcBef>
              <a:defRPr sz="800" b="0"/>
            </a:pPr>
            <a:endParaRPr/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trace = go.Heatmap(z=[[1, 20, 30],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                      [20, 1, 60],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                      [30, 60, 1]])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data=[trace]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py.iplot(data, filename='basic-heatmap')</a:t>
            </a:r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7006" y="1925980"/>
            <a:ext cx="4400669" cy="1788484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316" name="LINE GRAP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 GRAPH</a:t>
            </a:r>
          </a:p>
        </p:txBody>
      </p:sp>
      <p:sp>
        <p:nvSpPr>
          <p:cNvPr id="317" name="Used to display a numeric value over a continuous value or time…"/>
          <p:cNvSpPr txBox="1"/>
          <p:nvPr/>
        </p:nvSpPr>
        <p:spPr>
          <a:xfrm>
            <a:off x="454024" y="1429572"/>
            <a:ext cx="4400670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Used to display a numeric value over a continuous value or time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Used to observe trends and  changes over time</a:t>
            </a:r>
          </a:p>
          <a:p>
            <a:pPr marR="65828" algn="l" defTabSz="914400">
              <a:spcBef>
                <a:spcPts val="700"/>
              </a:spcBef>
              <a:defRPr sz="800" b="0"/>
            </a:pPr>
            <a:endParaRPr/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import numpy as np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N = 500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random_x = np.linspace(0, 1, N)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random_y = np.random.randn(N)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trace = go.Scatter(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    x = random_x,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    y = random_y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)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data = [trace]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py.iplot(data, filename='basic-line')</a:t>
            </a:r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3138" y="2462646"/>
            <a:ext cx="4089937" cy="174702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325" name="MA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MAPS</a:t>
            </a:r>
          </a:p>
        </p:txBody>
      </p:sp>
      <p:sp>
        <p:nvSpPr>
          <p:cNvPr id="326" name="Allows us to plot points geographically…"/>
          <p:cNvSpPr txBox="1"/>
          <p:nvPr/>
        </p:nvSpPr>
        <p:spPr>
          <a:xfrm>
            <a:off x="454024" y="1429572"/>
            <a:ext cx="4400670" cy="333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Allows us to plot points geographically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We can overlay information on a map, usually loaded as a collection of ‘tiles’.</a:t>
            </a:r>
          </a:p>
          <a:p>
            <a:pPr marR="65828" algn="l" defTabSz="914400">
              <a:spcBef>
                <a:spcPts val="700"/>
              </a:spcBef>
              <a:defRPr sz="800" b="0"/>
            </a:pPr>
            <a:endParaRPr/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import folium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map_object = folium.Map(location=[-33.8, 151.2], zoom_start=6, tiles="Stamen toner")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marker = folium.features.Marker([-33.869824, 151.206423], popup=“General Assembly!”)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map_object.add_children(marker)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658" y="1463703"/>
            <a:ext cx="3962680" cy="3252788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Shape 285" descr="Shape 285"/>
          <p:cNvPicPr>
            <a:picLocks noChangeAspect="1"/>
          </p:cNvPicPr>
          <p:nvPr/>
        </p:nvPicPr>
        <p:blipFill>
          <a:blip r:embed="rId2">
            <a:extLst/>
          </a:blip>
          <a:srcRect t="5856" r="5023" b="13582"/>
          <a:stretch>
            <a:fillRect/>
          </a:stretch>
        </p:blipFill>
        <p:spPr>
          <a:xfrm>
            <a:off x="0" y="0"/>
            <a:ext cx="9347205" cy="525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Shape 287" descr="Shape 28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7269" y="4725172"/>
            <a:ext cx="323074" cy="323074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Shape 288"/>
          <p:cNvSpPr txBox="1">
            <a:spLocks noGrp="1"/>
          </p:cNvSpPr>
          <p:nvPr>
            <p:ph type="sldNum" sz="quarter" idx="2"/>
          </p:nvPr>
        </p:nvSpPr>
        <p:spPr>
          <a:xfrm>
            <a:off x="8862685" y="4805281"/>
            <a:ext cx="461665" cy="4565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0" y="81025"/>
            <a:ext cx="8943474" cy="16466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GB" sz="2400" dirty="0"/>
              <a:t>Enough talking</a:t>
            </a:r>
            <a:r>
              <a:rPr lang="mr-IN" sz="2400" dirty="0" smtClean="0"/>
              <a:t>…</a:t>
            </a:r>
            <a:endParaRPr lang="en-GB" sz="2400" dirty="0" smtClean="0"/>
          </a:p>
          <a:p>
            <a:pPr algn="l"/>
            <a:endParaRPr lang="en-GB" sz="1400" dirty="0"/>
          </a:p>
          <a:p>
            <a:pPr algn="l"/>
            <a:r>
              <a:rPr lang="en-GB" sz="2400" dirty="0" smtClean="0"/>
              <a:t>Let’s do some lab work:</a:t>
            </a:r>
          </a:p>
          <a:p>
            <a:pPr algn="l"/>
            <a:endParaRPr lang="en-GB" sz="1600" dirty="0" smtClean="0"/>
          </a:p>
          <a:p>
            <a:pPr algn="l"/>
            <a:r>
              <a:rPr lang="en-US" dirty="0" smtClean="0"/>
              <a:t>dat11syd/lessons/lesson-03/lab/lesson-03-lab-02_Visualisation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0528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1" name="DIFFERENT TYPES OF CHART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DIFFERENT TYPES OF CHARTS</a:t>
            </a:r>
          </a:p>
        </p:txBody>
      </p:sp>
      <p:sp>
        <p:nvSpPr>
          <p:cNvPr id="332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sp>
        <p:nvSpPr>
          <p:cNvPr id="333" name="To avoid"/>
          <p:cNvSpPr txBox="1"/>
          <p:nvPr/>
        </p:nvSpPr>
        <p:spPr>
          <a:xfrm rot="19984742">
            <a:off x="1780304" y="2259433"/>
            <a:ext cx="5027767" cy="1409701"/>
          </a:xfrm>
          <a:prstGeom prst="rect">
            <a:avLst/>
          </a:prstGeom>
          <a:solidFill>
            <a:srgbClr val="FFFFFF">
              <a:alpha val="59600"/>
            </a:srgbClr>
          </a:solidFill>
          <a:ln w="635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600">
                <a:solidFill>
                  <a:schemeClr val="accent5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t>To avoid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340" name="PARALLEL COORDIN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PARALLEL COORDINATES</a:t>
            </a:r>
          </a:p>
        </p:txBody>
      </p:sp>
      <p:sp>
        <p:nvSpPr>
          <p:cNvPr id="341" name="Plot multiple numeric variables across each observation…"/>
          <p:cNvSpPr txBox="1"/>
          <p:nvPr/>
        </p:nvSpPr>
        <p:spPr>
          <a:xfrm>
            <a:off x="454024" y="1429572"/>
            <a:ext cx="4400670" cy="3413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Plot multiple numeric variables across each observation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Each axis is scaled and each line through the graph is an observation</a:t>
            </a:r>
          </a:p>
          <a:p>
            <a:pPr marR="65828" algn="l" defTabSz="914400">
              <a:spcBef>
                <a:spcPts val="700"/>
              </a:spcBef>
              <a:defRPr sz="800" b="0"/>
            </a:pPr>
            <a:endParaRPr/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import plotly.plotly as py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import plotly.graph_objs as go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data = [go.Bar(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            x=['giraffes', 'orangutans', 'monkeys'],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            y=[20, 14, 23]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    )]</a:t>
            </a:r>
          </a:p>
          <a:p>
            <a:pPr marR="65828" algn="l" defTabSz="914400">
              <a:spcBef>
                <a:spcPts val="700"/>
              </a:spcBef>
              <a:defRPr sz="800" b="0">
                <a:latin typeface="Menlo"/>
                <a:ea typeface="Menlo"/>
                <a:cs typeface="Menlo"/>
                <a:sym typeface="Menlo"/>
              </a:defRPr>
            </a:pPr>
            <a:r>
              <a:t>py.iplot(data, filename='basic-bar')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4618" y="2195651"/>
            <a:ext cx="4400670" cy="1868268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349" name="STACKED AREA CHAR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STACKED AREA CHARTS</a:t>
            </a:r>
          </a:p>
        </p:txBody>
      </p:sp>
      <p:sp>
        <p:nvSpPr>
          <p:cNvPr id="350" name="Try to track changes in a numeric variable across multiple categories…"/>
          <p:cNvSpPr txBox="1"/>
          <p:nvPr/>
        </p:nvSpPr>
        <p:spPr>
          <a:xfrm>
            <a:off x="454024" y="1429572"/>
            <a:ext cx="4400670" cy="204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Try to track changes in a numeric variable across multiple categories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The area under each category is represented by different colours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Better to plot multiple lines rather than stacking the area</a:t>
            </a:r>
          </a:p>
        </p:txBody>
      </p:sp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0968" y="1665476"/>
            <a:ext cx="4400670" cy="1926848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358" name="WORD CLOU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WORD CLOUDS</a:t>
            </a:r>
          </a:p>
        </p:txBody>
      </p:sp>
      <p:sp>
        <p:nvSpPr>
          <p:cNvPr id="359" name="Collection of words in a text or summary of a corpus…"/>
          <p:cNvSpPr txBox="1"/>
          <p:nvPr/>
        </p:nvSpPr>
        <p:spPr>
          <a:xfrm>
            <a:off x="454024" y="1429572"/>
            <a:ext cx="4400670" cy="1644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Collection of words in a text or summary of a corpus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Better to apply some form of categorical detection otherwise similar words will be lots of collection</a:t>
            </a:r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9320" y="1534530"/>
            <a:ext cx="4173385" cy="245573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367" name="PIE CHAR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PIE CHARTS</a:t>
            </a:r>
          </a:p>
        </p:txBody>
      </p:sp>
      <p:sp>
        <p:nvSpPr>
          <p:cNvPr id="368" name="Represent a proportion that a category makes up of the whole…"/>
          <p:cNvSpPr txBox="1"/>
          <p:nvPr/>
        </p:nvSpPr>
        <p:spPr>
          <a:xfrm>
            <a:off x="454024" y="1429572"/>
            <a:ext cx="4400670" cy="1332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Represent a proportion that a category makes up of the whole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Better to use column charts in most cases</a:t>
            </a:r>
          </a:p>
        </p:txBody>
      </p:sp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3287" y="1325562"/>
            <a:ext cx="3187701" cy="3378201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</a:t>
            </a:r>
            <a:r>
              <a:rPr lang="mr-IN" dirty="0" smtClean="0"/>
              <a:t>–</a:t>
            </a:r>
            <a:r>
              <a:rPr lang="en-US" dirty="0" smtClean="0"/>
              <a:t> last lesson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Lab1 done? 			</a:t>
            </a:r>
            <a:r>
              <a:rPr lang="en-US" dirty="0" smtClean="0">
                <a:solidFill>
                  <a:srgbClr val="FF0000"/>
                </a:solidFill>
              </a:rPr>
              <a:t>Homework </a:t>
            </a:r>
            <a:r>
              <a:rPr lang="en-US" dirty="0">
                <a:solidFill>
                  <a:srgbClr val="FF0000"/>
                </a:solidFill>
              </a:rPr>
              <a:t>Presentations </a:t>
            </a:r>
            <a:r>
              <a:rPr lang="en-GB" dirty="0">
                <a:solidFill>
                  <a:srgbClr val="FF0000"/>
                </a:solidFill>
              </a:rPr>
              <a:t>~</a:t>
            </a:r>
            <a:r>
              <a:rPr lang="en-US" dirty="0">
                <a:solidFill>
                  <a:srgbClr val="FF0000"/>
                </a:solidFill>
              </a:rPr>
              <a:t> 2mins </a:t>
            </a:r>
            <a:r>
              <a:rPr lang="en-US" dirty="0" smtClean="0">
                <a:solidFill>
                  <a:srgbClr val="FF0000"/>
                </a:solidFill>
              </a:rPr>
              <a:t>each</a:t>
            </a:r>
          </a:p>
          <a:p>
            <a:r>
              <a:rPr lang="en-US" dirty="0" smtClean="0"/>
              <a:t>Lab2 done?</a:t>
            </a:r>
          </a:p>
          <a:p>
            <a:r>
              <a:rPr lang="en-US" dirty="0" smtClean="0"/>
              <a:t>Lab3 done?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83" y="1533036"/>
            <a:ext cx="5804363" cy="31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022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6" name="DATA SCIENCE - Week 3 Day 1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3 Day 1</a:t>
            </a:r>
          </a:p>
        </p:txBody>
      </p:sp>
      <p:sp>
        <p:nvSpPr>
          <p:cNvPr id="547" name="DISCUSSION TIME…"/>
          <p:cNvSpPr txBox="1"/>
          <p:nvPr/>
        </p:nvSpPr>
        <p:spPr>
          <a:xfrm>
            <a:off x="468312" y="1014412"/>
            <a:ext cx="8426451" cy="5045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27728" marR="27728" algn="l">
              <a:lnSpc>
                <a:spcPts val="7600"/>
              </a:lnSpc>
              <a:defRPr sz="75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DISCUSSION TIME</a:t>
            </a:r>
          </a:p>
          <a:p>
            <a:pPr marL="27728" marR="27728" algn="l">
              <a:lnSpc>
                <a:spcPct val="120000"/>
              </a:lnSpc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sz="1900"/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/>
              <a:t>Review of last week</a:t>
            </a:r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/>
              <a:t>Further Reading for Data Visualisation</a:t>
            </a:r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/>
              <a:t>Homework due Friday 24th Nov </a:t>
            </a:r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/>
              <a:t>Check in with course project</a:t>
            </a:r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/>
              <a:t>Pre-reading for next lesson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5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51" name="WEEK 1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WEEK 1 Review</a:t>
            </a:r>
          </a:p>
        </p:txBody>
      </p:sp>
      <p:sp>
        <p:nvSpPr>
          <p:cNvPr id="552" name="DISCUSSION TIME…"/>
          <p:cNvSpPr txBox="1"/>
          <p:nvPr/>
        </p:nvSpPr>
        <p:spPr>
          <a:xfrm>
            <a:off x="347662" y="1116012"/>
            <a:ext cx="8426451" cy="3894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27728" marR="27728" algn="l">
              <a:lnSpc>
                <a:spcPts val="7600"/>
              </a:lnSpc>
              <a:defRPr sz="75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DISCUSSION TIME</a:t>
            </a:r>
            <a:endParaRPr sz="1900"/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/>
              <a:t>Course Overview</a:t>
            </a:r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/>
              <a:t>Data Science Overview</a:t>
            </a:r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/>
              <a:t>Pre-work</a:t>
            </a:r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/>
              <a:t>Python basics</a:t>
            </a:r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/>
              <a:t>Git Basics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5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56" name="DISCUSSION TIME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54563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75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500"/>
            </a:pPr>
            <a:endParaRPr/>
          </a:p>
          <a:p>
            <a:pPr marL="27728" marR="27728">
              <a:lnSpc>
                <a:spcPct val="120000"/>
              </a:lnSpc>
              <a:defRPr sz="1500"/>
            </a:pPr>
            <a:r>
              <a:rPr sz="1600"/>
              <a:t>Further Reading</a:t>
            </a:r>
          </a:p>
          <a:p>
            <a:pPr marL="208576" marR="27728" indent="-140207">
              <a:lnSpc>
                <a:spcPct val="120000"/>
              </a:lnSpc>
              <a:buSzPct val="69000"/>
              <a:buFont typeface="Lucida Grande"/>
              <a:defRPr sz="1500"/>
            </a:pPr>
            <a:r>
              <a:rPr sz="1600"/>
              <a:t>Edward Tufte, The Visual Display of Quantitative Information </a:t>
            </a:r>
          </a:p>
          <a:p>
            <a:pPr marL="208576" marR="27728" indent="-140207">
              <a:lnSpc>
                <a:spcPct val="120000"/>
              </a:lnSpc>
              <a:buSzPct val="69000"/>
              <a:buFont typeface="Lucida Grande"/>
              <a:defRPr sz="1500"/>
            </a:pPr>
            <a:r>
              <a:rPr sz="1600"/>
              <a:t>Leland Wilkinson, The Grammar of Graphics</a:t>
            </a:r>
          </a:p>
          <a:p>
            <a:pPr marL="208576" marR="27728" indent="-140207">
              <a:lnSpc>
                <a:spcPct val="120000"/>
              </a:lnSpc>
              <a:buSzPct val="69000"/>
              <a:buFont typeface="Lucida Grande"/>
              <a:defRPr sz="1500"/>
            </a:pPr>
            <a:r>
              <a:rPr sz="1600"/>
              <a:t>Scott Murray, Interactive Data Visualisation for the Web (free online)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500"/>
            </a:pPr>
            <a:r>
              <a:rPr u="sng">
                <a:hlinkClick r:id="rId2"/>
              </a:rPr>
              <a:t>flowingdata.com</a:t>
            </a:r>
          </a:p>
        </p:txBody>
      </p:sp>
      <p:sp>
        <p:nvSpPr>
          <p:cNvPr id="557" name="DATA SCIENCE - Further Reading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Further Reading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3697" y="5781675"/>
            <a:ext cx="2098041" cy="1311275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2" name="DISCUSSION TIME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27728" marR="27728">
              <a:lnSpc>
                <a:spcPct val="120000"/>
              </a:lnSpc>
              <a:defRPr sz="1800"/>
            </a:pPr>
            <a:r>
              <a:rPr sz="1900"/>
              <a:t>Homework/Course/Project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How’s it going ?</a:t>
            </a:r>
          </a:p>
        </p:txBody>
      </p:sp>
      <p:sp>
        <p:nvSpPr>
          <p:cNvPr id="563" name="DATA SCIENCE - Week 2 Day 1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2 Day 1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7" name="DATA SCIENCE - Week 2 Day 1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2 Day 1</a:t>
            </a:r>
          </a:p>
        </p:txBody>
      </p:sp>
      <p:sp>
        <p:nvSpPr>
          <p:cNvPr id="568" name="PRE-READING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7500"/>
            </a:pPr>
            <a:r>
              <a:t>PRE-READING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27728" marR="27728">
              <a:lnSpc>
                <a:spcPct val="120000"/>
              </a:lnSpc>
              <a:defRPr sz="1800"/>
            </a:pPr>
            <a:r>
              <a:rPr u="sng">
                <a:hlinkClick r:id="rId2"/>
              </a:rPr>
              <a:t>An Introduction to Statistical Learning </a:t>
            </a:r>
            <a:endParaRPr sz="1900"/>
          </a:p>
          <a:p>
            <a:pPr marL="27728" marR="27728">
              <a:lnSpc>
                <a:spcPct val="120000"/>
              </a:lnSpc>
              <a:defRPr sz="1800"/>
            </a:pPr>
            <a:r>
              <a:rPr sz="1900"/>
              <a:t>Chapter 3 - Linear Regression</a:t>
            </a:r>
          </a:p>
        </p:txBody>
      </p:sp>
      <p:pic>
        <p:nvPicPr>
          <p:cNvPr id="5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8573" y="2281246"/>
            <a:ext cx="1807025" cy="2722554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5" y="514410"/>
            <a:ext cx="8611564" cy="47086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452" y="0"/>
            <a:ext cx="371547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Tostee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19357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27452" y="0"/>
            <a:ext cx="371547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Jon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t="16006" r="3693" b="16726"/>
          <a:stretch/>
        </p:blipFill>
        <p:spPr>
          <a:xfrm>
            <a:off x="115750" y="590309"/>
            <a:ext cx="8947230" cy="454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00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27452" y="0"/>
            <a:ext cx="371547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Mai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88" y="521583"/>
            <a:ext cx="8518968" cy="472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180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27452" y="0"/>
            <a:ext cx="371547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Jesse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2" y="625515"/>
            <a:ext cx="8518968" cy="45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114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1578</Words>
  <Application>Microsoft Macintosh PowerPoint</Application>
  <PresentationFormat>Custom</PresentationFormat>
  <Paragraphs>387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Gill Sans</vt:lpstr>
      <vt:lpstr>Helvetica</vt:lpstr>
      <vt:lpstr>Helvetica Light</vt:lpstr>
      <vt:lpstr>Helvetica Neue</vt:lpstr>
      <vt:lpstr>Lucida Grande</vt:lpstr>
      <vt:lpstr>Marker Felt</vt:lpstr>
      <vt:lpstr>Menlo</vt:lpstr>
      <vt:lpstr>Proxima Nova</vt:lpstr>
      <vt:lpstr>Source Sans Pro</vt:lpstr>
      <vt:lpstr>Trebuchet MS</vt:lpstr>
      <vt:lpstr>Arial</vt:lpstr>
      <vt:lpstr>White</vt:lpstr>
      <vt:lpstr>Welcome to General Assembly</vt:lpstr>
      <vt:lpstr>DATA SCIENCE  10 WEEK PART TIME COURSE  Week 2  Lesson 1 - Data Visualisation</vt:lpstr>
      <vt:lpstr>AGENDA &amp; Learning Plan</vt:lpstr>
      <vt:lpstr>Course  Plan</vt:lpstr>
      <vt:lpstr>Recap – last lesson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Review:  Git and GitHub</vt:lpstr>
      <vt:lpstr>Using Git</vt:lpstr>
      <vt:lpstr>Using Git</vt:lpstr>
      <vt:lpstr>Using Git</vt:lpstr>
      <vt:lpstr>Using Git</vt:lpstr>
      <vt:lpstr>Using Git</vt:lpstr>
      <vt:lpstr>Preparing and Using Your Local Git</vt:lpstr>
      <vt:lpstr>Preparing and Using Your Local Git</vt:lpstr>
      <vt:lpstr>Preparing and Using Your Local Git</vt:lpstr>
      <vt:lpstr>Preparing and Using Your Local Git: Configure Automatic Updates (Optional)</vt:lpstr>
      <vt:lpstr>Download new material from official course repo (upstream) and merge it</vt:lpstr>
      <vt:lpstr>Commit Changes to Your Local Git and Push to Your Master Repo</vt:lpstr>
      <vt:lpstr>PowerPoint Presentation</vt:lpstr>
      <vt:lpstr>WHAT IS DATA VISUALISATION?</vt:lpstr>
      <vt:lpstr>b</vt:lpstr>
      <vt:lpstr>WHY VISUALISE DATA?</vt:lpstr>
      <vt:lpstr>WHY VISUALISE DATA?</vt:lpstr>
      <vt:lpstr>HOW DO WE VISUALISE DATA?</vt:lpstr>
      <vt:lpstr>PowerPoint Presentation</vt:lpstr>
      <vt:lpstr>TOOL TRADEOFFS</vt:lpstr>
      <vt:lpstr>THE VALUE OF DATA VISUALISATION</vt:lpstr>
      <vt:lpstr>PowerPoint Presentation</vt:lpstr>
      <vt:lpstr>DIFFERENT TYPES OF CHARTS</vt:lpstr>
      <vt:lpstr>PowerPoint Presentation</vt:lpstr>
      <vt:lpstr>BAR CHART</vt:lpstr>
      <vt:lpstr>HISTOGRAM</vt:lpstr>
      <vt:lpstr>SCATTER PLOT</vt:lpstr>
      <vt:lpstr>BOX AND WHISKER PLOT</vt:lpstr>
      <vt:lpstr>DENSITY PLOT</vt:lpstr>
      <vt:lpstr>HEATMAP</vt:lpstr>
      <vt:lpstr>LINE GRAPH</vt:lpstr>
      <vt:lpstr>MAPS</vt:lpstr>
      <vt:lpstr>PowerPoint Presentation</vt:lpstr>
      <vt:lpstr>DIFFERENT TYPES OF CHARTS</vt:lpstr>
      <vt:lpstr>PARALLEL COORDINATES</vt:lpstr>
      <vt:lpstr>STACKED AREA CHARTS</vt:lpstr>
      <vt:lpstr>WORD CLOUDS</vt:lpstr>
      <vt:lpstr>PIE CHARTS</vt:lpstr>
      <vt:lpstr>PowerPoint Presentation</vt:lpstr>
      <vt:lpstr>PowerPoint Presentation</vt:lpstr>
      <vt:lpstr>DISCUSSION TIME  Further Reading Edward Tufte, The Visual Display of Quantitative Information  Leland Wilkinson, The Grammar of Graphics Scott Murray, Interactive Data Visualisation for the Web (free online) flowingdata.com</vt:lpstr>
      <vt:lpstr>DISCUSSION TIME  Homework/Course/Project How’s it going ?</vt:lpstr>
      <vt:lpstr>PRE-READING  An Introduction to Statistical Learning  Chapter 3 - Linear Regression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 10 WEEK PART TIME COURSE  Week 2  Lesson 1 - Data Visualisation</dc:title>
  <cp:lastModifiedBy>Microsoft Office User</cp:lastModifiedBy>
  <cp:revision>34</cp:revision>
  <cp:lastPrinted>2018-02-26T06:22:24Z</cp:lastPrinted>
  <dcterms:modified xsi:type="dcterms:W3CDTF">2018-02-26T06:22:53Z</dcterms:modified>
</cp:coreProperties>
</file>